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7" r:id="rId2"/>
    <p:sldId id="409" r:id="rId3"/>
    <p:sldId id="1046" r:id="rId4"/>
    <p:sldId id="762" r:id="rId5"/>
    <p:sldId id="887" r:id="rId6"/>
    <p:sldId id="484" r:id="rId7"/>
    <p:sldId id="791" r:id="rId8"/>
    <p:sldId id="488" r:id="rId9"/>
    <p:sldId id="490" r:id="rId10"/>
    <p:sldId id="792" r:id="rId11"/>
    <p:sldId id="1191" r:id="rId12"/>
    <p:sldId id="793" r:id="rId13"/>
    <p:sldId id="1159" r:id="rId14"/>
    <p:sldId id="885" r:id="rId15"/>
    <p:sldId id="1207" r:id="rId16"/>
    <p:sldId id="1192" r:id="rId17"/>
    <p:sldId id="757" r:id="rId18"/>
    <p:sldId id="857" r:id="rId19"/>
    <p:sldId id="856" r:id="rId20"/>
    <p:sldId id="863" r:id="rId21"/>
    <p:sldId id="630" r:id="rId22"/>
    <p:sldId id="1197" r:id="rId23"/>
    <p:sldId id="862" r:id="rId24"/>
    <p:sldId id="808" r:id="rId25"/>
    <p:sldId id="809" r:id="rId26"/>
    <p:sldId id="812" r:id="rId27"/>
    <p:sldId id="820" r:id="rId28"/>
    <p:sldId id="1209" r:id="rId29"/>
    <p:sldId id="1212" r:id="rId30"/>
    <p:sldId id="1211" r:id="rId31"/>
    <p:sldId id="1183" r:id="rId32"/>
    <p:sldId id="1186" r:id="rId33"/>
    <p:sldId id="1213" r:id="rId34"/>
    <p:sldId id="1214" r:id="rId35"/>
    <p:sldId id="785"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5547"/>
    <a:srgbClr val="80061A"/>
    <a:srgbClr val="FFFF00"/>
    <a:srgbClr val="E5D2B4"/>
    <a:srgbClr val="0F5548"/>
    <a:srgbClr val="105649"/>
    <a:srgbClr val="21918C"/>
    <a:srgbClr val="440054"/>
    <a:srgbClr val="FDE824"/>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223" autoAdjust="0"/>
    <p:restoredTop sz="96197" autoAdjust="0"/>
  </p:normalViewPr>
  <p:slideViewPr>
    <p:cSldViewPr snapToGrid="0" snapToObjects="1">
      <p:cViewPr varScale="1">
        <p:scale>
          <a:sx n="151" d="100"/>
          <a:sy n="151" d="100"/>
        </p:scale>
        <p:origin x="208" y="1568"/>
      </p:cViewPr>
      <p:guideLst>
        <p:guide orient="horz" pos="2160"/>
        <p:guide pos="3840"/>
      </p:guideLst>
    </p:cSldViewPr>
  </p:slideViewPr>
  <p:notesTextViewPr>
    <p:cViewPr>
      <p:scale>
        <a:sx n="3" d="2"/>
        <a:sy n="3" d="2"/>
      </p:scale>
      <p:origin x="0" y="0"/>
    </p:cViewPr>
  </p:notesTextViewPr>
  <p:sorterViewPr>
    <p:cViewPr>
      <p:scale>
        <a:sx n="60" d="100"/>
        <a:sy n="6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9434834-F562-0244-BF78-6753F28986EF}" type="datetimeFigureOut">
              <a:rPr lang="en-US" smtClean="0"/>
              <a:t>9/11/24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01A07CB-42CE-6945-AE12-31E57C4772AB}" type="slidenum">
              <a:rPr lang="en-US" smtClean="0"/>
              <a:t>‹#›</a:t>
            </a:fld>
            <a:endParaRPr lang="en-US"/>
          </a:p>
        </p:txBody>
      </p:sp>
    </p:spTree>
    <p:extLst>
      <p:ext uri="{BB962C8B-B14F-4D97-AF65-F5344CB8AC3E}">
        <p14:creationId xmlns:p14="http://schemas.microsoft.com/office/powerpoint/2010/main" val="359278577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800" dirty="0"/>
          </a:p>
        </p:txBody>
      </p:sp>
      <p:sp>
        <p:nvSpPr>
          <p:cNvPr id="4" name="Slide Number Placeholder 3"/>
          <p:cNvSpPr>
            <a:spLocks noGrp="1"/>
          </p:cNvSpPr>
          <p:nvPr>
            <p:ph type="sldNum" sz="quarter" idx="10"/>
          </p:nvPr>
        </p:nvSpPr>
        <p:spPr/>
        <p:txBody>
          <a:bodyPr/>
          <a:lstStyle/>
          <a:p>
            <a:fld id="{E01A07CB-42CE-6945-AE12-31E57C4772AB}" type="slidenum">
              <a:rPr lang="en-US" smtClean="0"/>
              <a:t>1</a:t>
            </a:fld>
            <a:endParaRPr lang="en-US" dirty="0"/>
          </a:p>
        </p:txBody>
      </p:sp>
    </p:spTree>
    <p:extLst>
      <p:ext uri="{BB962C8B-B14F-4D97-AF65-F5344CB8AC3E}">
        <p14:creationId xmlns:p14="http://schemas.microsoft.com/office/powerpoint/2010/main" val="3398831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CD0296-D86B-8588-79EF-D1F5A9E1DE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D965C0-16AD-0F84-A74E-74D91CFA45D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B59163A-192F-AA6A-7681-A4F55DF952C0}"/>
              </a:ext>
            </a:extLst>
          </p:cNvPr>
          <p:cNvSpPr>
            <a:spLocks noGrp="1"/>
          </p:cNvSpPr>
          <p:nvPr>
            <p:ph type="body" idx="1"/>
          </p:nvPr>
        </p:nvSpPr>
        <p:spPr/>
        <p:txBody>
          <a:bodyPr/>
          <a:lstStyle/>
          <a:p>
            <a:pPr marL="171450" indent="-171450">
              <a:buFontTx/>
              <a:buChar char="-"/>
            </a:pPr>
            <a:endParaRPr lang="en-US" i="0" dirty="0"/>
          </a:p>
        </p:txBody>
      </p:sp>
      <p:sp>
        <p:nvSpPr>
          <p:cNvPr id="4" name="Slide Number Placeholder 3">
            <a:extLst>
              <a:ext uri="{FF2B5EF4-FFF2-40B4-BE49-F238E27FC236}">
                <a16:creationId xmlns:a16="http://schemas.microsoft.com/office/drawing/2014/main" id="{7DA7BB01-3478-1B09-B032-0C6E42054F14}"/>
              </a:ext>
            </a:extLst>
          </p:cNvPr>
          <p:cNvSpPr>
            <a:spLocks noGrp="1"/>
          </p:cNvSpPr>
          <p:nvPr>
            <p:ph type="sldNum" sz="quarter" idx="10"/>
          </p:nvPr>
        </p:nvSpPr>
        <p:spPr/>
        <p:txBody>
          <a:bodyPr/>
          <a:lstStyle/>
          <a:p>
            <a:fld id="{E01A07CB-42CE-6945-AE12-31E57C4772AB}" type="slidenum">
              <a:rPr lang="en-US" smtClean="0"/>
              <a:t>11</a:t>
            </a:fld>
            <a:endParaRPr lang="en-US"/>
          </a:p>
        </p:txBody>
      </p:sp>
    </p:spTree>
    <p:extLst>
      <p:ext uri="{BB962C8B-B14F-4D97-AF65-F5344CB8AC3E}">
        <p14:creationId xmlns:p14="http://schemas.microsoft.com/office/powerpoint/2010/main" val="1580395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i="0" u="none" strike="noStrike" dirty="0">
                <a:solidFill>
                  <a:srgbClr val="242424"/>
                </a:solidFill>
                <a:effectLst/>
                <a:latin typeface="sohne"/>
              </a:rPr>
              <a:t>In 1950, the inventor of this term, Arthur </a:t>
            </a:r>
            <a:r>
              <a:rPr lang="en-US" b="0" i="0" u="none" strike="noStrike" dirty="0" err="1">
                <a:solidFill>
                  <a:srgbClr val="242424"/>
                </a:solidFill>
                <a:effectLst/>
                <a:latin typeface="sohne"/>
              </a:rPr>
              <a:t>Samual</a:t>
            </a:r>
            <a:r>
              <a:rPr lang="en-US" b="0" i="0" u="none" strike="noStrike" dirty="0">
                <a:solidFill>
                  <a:srgbClr val="242424"/>
                </a:solidFill>
                <a:effectLst/>
                <a:latin typeface="sohne"/>
              </a:rPr>
              <a:t>, said, Machine learning </a:t>
            </a:r>
            <a:r>
              <a:rPr lang="en-US" b="0" i="1" u="none" strike="noStrike" dirty="0">
                <a:solidFill>
                  <a:srgbClr val="242424"/>
                </a:solidFill>
                <a:effectLst/>
                <a:latin typeface="sohne"/>
              </a:rPr>
              <a:t>is the science of getting computers to act without being explicitly programmed.</a:t>
            </a:r>
            <a:endParaRPr lang="en-US" b="0" i="0" u="none" strike="noStrike" dirty="0">
              <a:solidFill>
                <a:srgbClr val="242424"/>
              </a:solidFill>
              <a:effectLst/>
              <a:latin typeface="sohne"/>
            </a:endParaRPr>
          </a:p>
          <a:p>
            <a:endParaRPr lang="en-US" dirty="0"/>
          </a:p>
        </p:txBody>
      </p:sp>
      <p:sp>
        <p:nvSpPr>
          <p:cNvPr id="4" name="Slide Number Placeholder 3"/>
          <p:cNvSpPr>
            <a:spLocks noGrp="1"/>
          </p:cNvSpPr>
          <p:nvPr>
            <p:ph type="sldNum" sz="quarter" idx="5"/>
          </p:nvPr>
        </p:nvSpPr>
        <p:spPr/>
        <p:txBody>
          <a:bodyPr/>
          <a:lstStyle/>
          <a:p>
            <a:fld id="{E01A07CB-42CE-6945-AE12-31E57C4772AB}" type="slidenum">
              <a:rPr lang="en-US" smtClean="0"/>
              <a:t>13</a:t>
            </a:fld>
            <a:endParaRPr lang="en-US"/>
          </a:p>
        </p:txBody>
      </p:sp>
    </p:spTree>
    <p:extLst>
      <p:ext uri="{BB962C8B-B14F-4D97-AF65-F5344CB8AC3E}">
        <p14:creationId xmlns:p14="http://schemas.microsoft.com/office/powerpoint/2010/main" val="20457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SVR (support vector machine regression); GPR (Gaussian process regression); GLM (generalized linear models); </a:t>
            </a:r>
          </a:p>
          <a:p>
            <a:r>
              <a:rPr lang="en-US" dirty="0"/>
              <a:t>Not talking about reinforcement learning (the third other type of machine learning)</a:t>
            </a:r>
          </a:p>
          <a:p>
            <a:endParaRPr lang="en-US" dirty="0"/>
          </a:p>
          <a:p>
            <a:r>
              <a:rPr lang="en-US" dirty="0"/>
              <a:t>https://www.mathworks.com/help/stats/machine-learning-in-matlab.html</a:t>
            </a:r>
          </a:p>
          <a:p>
            <a:r>
              <a:rPr lang="en-US" dirty="0"/>
              <a:t>https://www.javatpoint.com/regression-vs-classification-in-machine-learning</a:t>
            </a:r>
          </a:p>
          <a:p>
            <a:r>
              <a:rPr lang="en-US" dirty="0"/>
              <a:t>https://www.javatpoint.com/clustering-in-machine-learning</a:t>
            </a:r>
          </a:p>
          <a:p>
            <a:r>
              <a:rPr lang="en-US" dirty="0"/>
              <a:t>https://www.analyticsvidhya.com/blog/2021/05/convolutional-neural-networks-cnn/</a:t>
            </a:r>
          </a:p>
        </p:txBody>
      </p:sp>
      <p:sp>
        <p:nvSpPr>
          <p:cNvPr id="4" name="Slide Number Placeholder 3"/>
          <p:cNvSpPr>
            <a:spLocks noGrp="1"/>
          </p:cNvSpPr>
          <p:nvPr>
            <p:ph type="sldNum" sz="quarter" idx="5"/>
          </p:nvPr>
        </p:nvSpPr>
        <p:spPr/>
        <p:txBody>
          <a:bodyPr/>
          <a:lstStyle/>
          <a:p>
            <a:fld id="{E01A07CB-42CE-6945-AE12-31E57C4772AB}" type="slidenum">
              <a:rPr lang="en-US" smtClean="0"/>
              <a:t>14</a:t>
            </a:fld>
            <a:endParaRPr lang="en-US"/>
          </a:p>
        </p:txBody>
      </p:sp>
    </p:spTree>
    <p:extLst>
      <p:ext uri="{BB962C8B-B14F-4D97-AF65-F5344CB8AC3E}">
        <p14:creationId xmlns:p14="http://schemas.microsoft.com/office/powerpoint/2010/main" val="38309241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7BF2A8-8ABC-A4DC-45A3-380E430B8C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1268AD-4898-1C53-067A-910C258CC5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5FA732-3F1B-7D22-68A8-83F2FF50948D}"/>
              </a:ext>
            </a:extLst>
          </p:cNvPr>
          <p:cNvSpPr>
            <a:spLocks noGrp="1"/>
          </p:cNvSpPr>
          <p:nvPr>
            <p:ph type="body" idx="1"/>
          </p:nvPr>
        </p:nvSpPr>
        <p:spPr/>
        <p:txBody>
          <a:bodyPr/>
          <a:lstStyle/>
          <a:p>
            <a:r>
              <a:rPr lang="en-US" dirty="0"/>
              <a:t>Overall plan.  Have good progress on some of these tasks…just starting on others…and some we haven’t begun at all.</a:t>
            </a:r>
          </a:p>
        </p:txBody>
      </p:sp>
      <p:sp>
        <p:nvSpPr>
          <p:cNvPr id="4" name="Slide Number Placeholder 3">
            <a:extLst>
              <a:ext uri="{FF2B5EF4-FFF2-40B4-BE49-F238E27FC236}">
                <a16:creationId xmlns:a16="http://schemas.microsoft.com/office/drawing/2014/main" id="{7B6EA2A3-6743-5D52-90CF-03390BDF86B0}"/>
              </a:ext>
            </a:extLst>
          </p:cNvPr>
          <p:cNvSpPr>
            <a:spLocks noGrp="1"/>
          </p:cNvSpPr>
          <p:nvPr>
            <p:ph type="sldNum" sz="quarter" idx="5"/>
          </p:nvPr>
        </p:nvSpPr>
        <p:spPr/>
        <p:txBody>
          <a:bodyPr/>
          <a:lstStyle/>
          <a:p>
            <a:fld id="{E01A07CB-42CE-6945-AE12-31E57C4772AB}" type="slidenum">
              <a:rPr lang="en-US" smtClean="0"/>
              <a:t>16</a:t>
            </a:fld>
            <a:endParaRPr lang="en-US"/>
          </a:p>
        </p:txBody>
      </p:sp>
    </p:spTree>
    <p:extLst>
      <p:ext uri="{BB962C8B-B14F-4D97-AF65-F5344CB8AC3E}">
        <p14:creationId xmlns:p14="http://schemas.microsoft.com/office/powerpoint/2010/main" val="1341877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1A07CB-42CE-6945-AE12-31E57C4772AB}" type="slidenum">
              <a:rPr lang="en-US" smtClean="0"/>
              <a:t>17</a:t>
            </a:fld>
            <a:endParaRPr lang="en-US"/>
          </a:p>
        </p:txBody>
      </p:sp>
    </p:spTree>
    <p:extLst>
      <p:ext uri="{BB962C8B-B14F-4D97-AF65-F5344CB8AC3E}">
        <p14:creationId xmlns:p14="http://schemas.microsoft.com/office/powerpoint/2010/main" val="36110390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1A07CB-42CE-6945-AE12-31E57C4772AB}" type="slidenum">
              <a:rPr lang="en-US" smtClean="0"/>
              <a:t>20</a:t>
            </a:fld>
            <a:endParaRPr lang="en-US"/>
          </a:p>
        </p:txBody>
      </p:sp>
    </p:spTree>
    <p:extLst>
      <p:ext uri="{BB962C8B-B14F-4D97-AF65-F5344CB8AC3E}">
        <p14:creationId xmlns:p14="http://schemas.microsoft.com/office/powerpoint/2010/main" val="29499738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40EC9-07AF-01F8-CEB0-8A2E657D42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9DF5A3-BA5E-DE02-F212-23917B7EB7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8E99D8-8695-FF68-70CA-A0F0A5262C1C}"/>
              </a:ext>
            </a:extLst>
          </p:cNvPr>
          <p:cNvSpPr>
            <a:spLocks noGrp="1"/>
          </p:cNvSpPr>
          <p:nvPr>
            <p:ph type="body" idx="1"/>
          </p:nvPr>
        </p:nvSpPr>
        <p:spPr/>
        <p:txBody>
          <a:bodyPr/>
          <a:lstStyle/>
          <a:p>
            <a:r>
              <a:rPr lang="en-US" dirty="0"/>
              <a:t>H&amp;E staining intensity and nuclear morphology</a:t>
            </a:r>
          </a:p>
          <a:p>
            <a:r>
              <a:rPr lang="en-US" dirty="0"/>
              <a:t>Cartilage done separately from capsule </a:t>
            </a:r>
          </a:p>
        </p:txBody>
      </p:sp>
      <p:sp>
        <p:nvSpPr>
          <p:cNvPr id="4" name="Slide Number Placeholder 3">
            <a:extLst>
              <a:ext uri="{FF2B5EF4-FFF2-40B4-BE49-F238E27FC236}">
                <a16:creationId xmlns:a16="http://schemas.microsoft.com/office/drawing/2014/main" id="{FFD5B5F6-8E07-D32A-B8D3-31697F95D823}"/>
              </a:ext>
            </a:extLst>
          </p:cNvPr>
          <p:cNvSpPr>
            <a:spLocks noGrp="1"/>
          </p:cNvSpPr>
          <p:nvPr>
            <p:ph type="sldNum" sz="quarter" idx="5"/>
          </p:nvPr>
        </p:nvSpPr>
        <p:spPr/>
        <p:txBody>
          <a:bodyPr/>
          <a:lstStyle/>
          <a:p>
            <a:fld id="{E01A07CB-42CE-6945-AE12-31E57C4772AB}" type="slidenum">
              <a:rPr lang="en-US" smtClean="0"/>
              <a:t>22</a:t>
            </a:fld>
            <a:endParaRPr lang="en-US"/>
          </a:p>
        </p:txBody>
      </p:sp>
    </p:spTree>
    <p:extLst>
      <p:ext uri="{BB962C8B-B14F-4D97-AF65-F5344CB8AC3E}">
        <p14:creationId xmlns:p14="http://schemas.microsoft.com/office/powerpoint/2010/main" val="4111867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test scores; negative R-squared values indicate poor fits, perhaps overfitting.</a:t>
            </a:r>
          </a:p>
          <a:p>
            <a:endParaRPr lang="en-US" dirty="0"/>
          </a:p>
        </p:txBody>
      </p:sp>
      <p:sp>
        <p:nvSpPr>
          <p:cNvPr id="4" name="Slide Number Placeholder 3"/>
          <p:cNvSpPr>
            <a:spLocks noGrp="1"/>
          </p:cNvSpPr>
          <p:nvPr>
            <p:ph type="sldNum" sz="quarter" idx="5"/>
          </p:nvPr>
        </p:nvSpPr>
        <p:spPr/>
        <p:txBody>
          <a:bodyPr/>
          <a:lstStyle/>
          <a:p>
            <a:fld id="{E01A07CB-42CE-6945-AE12-31E57C4772AB}" type="slidenum">
              <a:rPr lang="en-US" smtClean="0"/>
              <a:t>24</a:t>
            </a:fld>
            <a:endParaRPr lang="en-US"/>
          </a:p>
        </p:txBody>
      </p:sp>
    </p:spTree>
    <p:extLst>
      <p:ext uri="{BB962C8B-B14F-4D97-AF65-F5344CB8AC3E}">
        <p14:creationId xmlns:p14="http://schemas.microsoft.com/office/powerpoint/2010/main" val="641959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ROC (receiver operating characteristic curve) = shows performance of a classifier algorithm</a:t>
            </a:r>
          </a:p>
          <a:p>
            <a:r>
              <a:rPr lang="en-US" dirty="0"/>
              <a:t>https://en.wikipedia.org/wiki/F-score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F1 is related to false positives; higher F1 is good (1 is goal)</a:t>
            </a:r>
          </a:p>
          <a:p>
            <a:r>
              <a:rPr lang="en-US" dirty="0"/>
              <a:t>SHAP -&gt; (not used here) help interpret what is giving the classification accuracy </a:t>
            </a:r>
          </a:p>
          <a:p>
            <a:endParaRPr lang="en-US" dirty="0"/>
          </a:p>
          <a:p>
            <a:pPr algn="l" rtl="0"/>
            <a:r>
              <a:rPr lang="en-US" b="0" i="0" u="none" strike="noStrike" dirty="0">
                <a:solidFill>
                  <a:srgbClr val="282829"/>
                </a:solidFill>
                <a:effectLst/>
                <a:latin typeface="-apple-system"/>
              </a:rPr>
              <a:t>Having a high AUC (Area Under the Curve) but a low F1 score indicates that the model has good overall ranking ability, but struggles with accurately classifying instances, particularly when balancing precision and recall.</a:t>
            </a:r>
          </a:p>
          <a:p>
            <a:pPr algn="l" rtl="0"/>
            <a:r>
              <a:rPr lang="en-US" b="0" i="0" u="none" strike="noStrike" dirty="0">
                <a:solidFill>
                  <a:srgbClr val="282829"/>
                </a:solidFill>
                <a:effectLst/>
                <a:latin typeface="-apple-system"/>
              </a:rPr>
              <a:t>The AUC measures the overall ranking performance of a binary classifier by plotting the true positive rate against the false positive rate across all possible classification thresholds. A high AUC suggests the model can generally separate positive and negative instances well, even if the actual classification decisions are not optimal.</a:t>
            </a:r>
          </a:p>
          <a:p>
            <a:pPr algn="l" rtl="0"/>
            <a:r>
              <a:rPr lang="en-US" b="0" i="0" u="none" strike="noStrike" dirty="0">
                <a:solidFill>
                  <a:srgbClr val="282829"/>
                </a:solidFill>
                <a:effectLst/>
                <a:latin typeface="-apple-system"/>
              </a:rPr>
              <a:t>In contrast, the F1 score is the harmonic mean of precision and recall. A low F1 score means the model is not adept at making accurate classification decisions that balance minimizing false positives (high precision) and false negatives (high recall).</a:t>
            </a:r>
          </a:p>
          <a:p>
            <a:pPr algn="l" rtl="0"/>
            <a:r>
              <a:rPr lang="en-US" b="0" i="0" u="none" strike="noStrike" dirty="0">
                <a:solidFill>
                  <a:srgbClr val="282829"/>
                </a:solidFill>
                <a:effectLst/>
                <a:latin typeface="-apple-system"/>
              </a:rPr>
              <a:t>This scenario can occur when the model has good discriminative power to rank instances, but the chosen decision threshold is not well-calibrated to the task at hand. The model may excel at identifying the most clear-cut positive and negative cases, but struggle with the more ambiguous instances near the decision boundary. Adjusting the decision threshold or using techniques like class weighting may help improve the F1 score in this situation.</a:t>
            </a:r>
          </a:p>
          <a:p>
            <a:endParaRPr lang="en-US" dirty="0"/>
          </a:p>
        </p:txBody>
      </p:sp>
      <p:sp>
        <p:nvSpPr>
          <p:cNvPr id="4" name="Slide Number Placeholder 3"/>
          <p:cNvSpPr>
            <a:spLocks noGrp="1"/>
          </p:cNvSpPr>
          <p:nvPr>
            <p:ph type="sldNum" sz="quarter" idx="5"/>
          </p:nvPr>
        </p:nvSpPr>
        <p:spPr/>
        <p:txBody>
          <a:bodyPr/>
          <a:lstStyle/>
          <a:p>
            <a:fld id="{E01A07CB-42CE-6945-AE12-31E57C4772AB}" type="slidenum">
              <a:rPr lang="en-US" smtClean="0"/>
              <a:t>25</a:t>
            </a:fld>
            <a:endParaRPr lang="en-US"/>
          </a:p>
        </p:txBody>
      </p:sp>
    </p:spTree>
    <p:extLst>
      <p:ext uri="{BB962C8B-B14F-4D97-AF65-F5344CB8AC3E}">
        <p14:creationId xmlns:p14="http://schemas.microsoft.com/office/powerpoint/2010/main" val="27019831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K-means for the clustering step; unsupervised machine learning</a:t>
            </a:r>
          </a:p>
          <a:p>
            <a:r>
              <a:rPr lang="en-US" dirty="0"/>
              <a:t>Clustering is used to find phenotypes; type of data integration -&gt; combining two different types of data</a:t>
            </a:r>
          </a:p>
        </p:txBody>
      </p:sp>
      <p:sp>
        <p:nvSpPr>
          <p:cNvPr id="4" name="Slide Number Placeholder 3"/>
          <p:cNvSpPr>
            <a:spLocks noGrp="1"/>
          </p:cNvSpPr>
          <p:nvPr>
            <p:ph type="sldNum" sz="quarter" idx="5"/>
          </p:nvPr>
        </p:nvSpPr>
        <p:spPr/>
        <p:txBody>
          <a:bodyPr/>
          <a:lstStyle/>
          <a:p>
            <a:fld id="{E01A07CB-42CE-6945-AE12-31E57C4772AB}" type="slidenum">
              <a:rPr lang="en-US" smtClean="0"/>
              <a:t>26</a:t>
            </a:fld>
            <a:endParaRPr lang="en-US"/>
          </a:p>
        </p:txBody>
      </p:sp>
    </p:spTree>
    <p:extLst>
      <p:ext uri="{BB962C8B-B14F-4D97-AF65-F5344CB8AC3E}">
        <p14:creationId xmlns:p14="http://schemas.microsoft.com/office/powerpoint/2010/main" val="519655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1A07CB-42CE-6945-AE12-31E57C4772AB}" type="slidenum">
              <a:rPr lang="en-US" smtClean="0"/>
              <a:t>2</a:t>
            </a:fld>
            <a:endParaRPr lang="en-US"/>
          </a:p>
        </p:txBody>
      </p:sp>
    </p:spTree>
    <p:extLst>
      <p:ext uri="{BB962C8B-B14F-4D97-AF65-F5344CB8AC3E}">
        <p14:creationId xmlns:p14="http://schemas.microsoft.com/office/powerpoint/2010/main" val="4387759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7BF2A8-8ABC-A4DC-45A3-380E430B8C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1268AD-4898-1C53-067A-910C258CC5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5FA732-3F1B-7D22-68A8-83F2FF5094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6EA2A3-6743-5D52-90CF-03390BDF86B0}"/>
              </a:ext>
            </a:extLst>
          </p:cNvPr>
          <p:cNvSpPr>
            <a:spLocks noGrp="1"/>
          </p:cNvSpPr>
          <p:nvPr>
            <p:ph type="sldNum" sz="quarter" idx="5"/>
          </p:nvPr>
        </p:nvSpPr>
        <p:spPr/>
        <p:txBody>
          <a:bodyPr/>
          <a:lstStyle/>
          <a:p>
            <a:fld id="{E01A07CB-42CE-6945-AE12-31E57C4772AB}" type="slidenum">
              <a:rPr lang="en-US" smtClean="0"/>
              <a:t>28</a:t>
            </a:fld>
            <a:endParaRPr lang="en-US"/>
          </a:p>
        </p:txBody>
      </p:sp>
    </p:spTree>
    <p:extLst>
      <p:ext uri="{BB962C8B-B14F-4D97-AF65-F5344CB8AC3E}">
        <p14:creationId xmlns:p14="http://schemas.microsoft.com/office/powerpoint/2010/main" val="33351026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1A07CB-42CE-6945-AE12-31E57C4772AB}" type="slidenum">
              <a:rPr lang="en-US" smtClean="0"/>
              <a:t>29</a:t>
            </a:fld>
            <a:endParaRPr lang="en-US"/>
          </a:p>
        </p:txBody>
      </p:sp>
    </p:spTree>
    <p:extLst>
      <p:ext uri="{BB962C8B-B14F-4D97-AF65-F5344CB8AC3E}">
        <p14:creationId xmlns:p14="http://schemas.microsoft.com/office/powerpoint/2010/main" val="8313632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1A07CB-42CE-6945-AE12-31E57C4772AB}" type="slidenum">
              <a:rPr lang="en-US" smtClean="0"/>
              <a:t>30</a:t>
            </a:fld>
            <a:endParaRPr lang="en-US"/>
          </a:p>
        </p:txBody>
      </p:sp>
    </p:spTree>
    <p:extLst>
      <p:ext uri="{BB962C8B-B14F-4D97-AF65-F5344CB8AC3E}">
        <p14:creationId xmlns:p14="http://schemas.microsoft.com/office/powerpoint/2010/main" val="453048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7BF2A8-8ABC-A4DC-45A3-380E430B8C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1268AD-4898-1C53-067A-910C258CC5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5FA732-3F1B-7D22-68A8-83F2FF5094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6EA2A3-6743-5D52-90CF-03390BDF86B0}"/>
              </a:ext>
            </a:extLst>
          </p:cNvPr>
          <p:cNvSpPr>
            <a:spLocks noGrp="1"/>
          </p:cNvSpPr>
          <p:nvPr>
            <p:ph type="sldNum" sz="quarter" idx="5"/>
          </p:nvPr>
        </p:nvSpPr>
        <p:spPr/>
        <p:txBody>
          <a:bodyPr/>
          <a:lstStyle/>
          <a:p>
            <a:fld id="{E01A07CB-42CE-6945-AE12-31E57C4772AB}" type="slidenum">
              <a:rPr lang="en-US" smtClean="0"/>
              <a:t>34</a:t>
            </a:fld>
            <a:endParaRPr lang="en-US"/>
          </a:p>
        </p:txBody>
      </p:sp>
    </p:spTree>
    <p:extLst>
      <p:ext uri="{BB962C8B-B14F-4D97-AF65-F5344CB8AC3E}">
        <p14:creationId xmlns:p14="http://schemas.microsoft.com/office/powerpoint/2010/main" val="25400906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1A07CB-42CE-6945-AE12-31E57C4772AB}" type="slidenum">
              <a:rPr lang="en-US" smtClean="0"/>
              <a:t>35</a:t>
            </a:fld>
            <a:endParaRPr lang="en-US" dirty="0"/>
          </a:p>
        </p:txBody>
      </p:sp>
    </p:spTree>
    <p:extLst>
      <p:ext uri="{BB962C8B-B14F-4D97-AF65-F5344CB8AC3E}">
        <p14:creationId xmlns:p14="http://schemas.microsoft.com/office/powerpoint/2010/main" val="3288324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1A07CB-42CE-6945-AE12-31E57C4772AB}" type="slidenum">
              <a:rPr lang="en-US" smtClean="0"/>
              <a:t>4</a:t>
            </a:fld>
            <a:endParaRPr lang="en-US"/>
          </a:p>
        </p:txBody>
      </p:sp>
    </p:spTree>
    <p:extLst>
      <p:ext uri="{BB962C8B-B14F-4D97-AF65-F5344CB8AC3E}">
        <p14:creationId xmlns:p14="http://schemas.microsoft.com/office/powerpoint/2010/main" val="218560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sz="1650" dirty="0"/>
          </a:p>
        </p:txBody>
      </p:sp>
      <p:sp>
        <p:nvSpPr>
          <p:cNvPr id="4" name="Slide Number Placeholder 3"/>
          <p:cNvSpPr>
            <a:spLocks noGrp="1"/>
          </p:cNvSpPr>
          <p:nvPr>
            <p:ph type="sldNum" sz="quarter" idx="10"/>
          </p:nvPr>
        </p:nvSpPr>
        <p:spPr/>
        <p:txBody>
          <a:bodyPr/>
          <a:lstStyle/>
          <a:p>
            <a:fld id="{E01A07CB-42CE-6945-AE12-31E57C4772AB}" type="slidenum">
              <a:rPr lang="en-US" smtClean="0"/>
              <a:t>5</a:t>
            </a:fld>
            <a:endParaRPr lang="en-US"/>
          </a:p>
        </p:txBody>
      </p:sp>
    </p:spTree>
    <p:extLst>
      <p:ext uri="{BB962C8B-B14F-4D97-AF65-F5344CB8AC3E}">
        <p14:creationId xmlns:p14="http://schemas.microsoft.com/office/powerpoint/2010/main" val="4188575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Tx/>
              <a:buAutoNum type="arabicPeriod"/>
            </a:pPr>
            <a:endParaRPr lang="en-US" dirty="0"/>
          </a:p>
        </p:txBody>
      </p:sp>
      <p:sp>
        <p:nvSpPr>
          <p:cNvPr id="4" name="Slide Number Placeholder 3"/>
          <p:cNvSpPr>
            <a:spLocks noGrp="1"/>
          </p:cNvSpPr>
          <p:nvPr>
            <p:ph type="sldNum" sz="quarter" idx="5"/>
          </p:nvPr>
        </p:nvSpPr>
        <p:spPr/>
        <p:txBody>
          <a:bodyPr/>
          <a:lstStyle/>
          <a:p>
            <a:fld id="{E01A07CB-42CE-6945-AE12-31E57C4772AB}" type="slidenum">
              <a:rPr lang="en-US" smtClean="0"/>
              <a:t>6</a:t>
            </a:fld>
            <a:endParaRPr lang="en-US"/>
          </a:p>
        </p:txBody>
      </p:sp>
    </p:spTree>
    <p:extLst>
      <p:ext uri="{BB962C8B-B14F-4D97-AF65-F5344CB8AC3E}">
        <p14:creationId xmlns:p14="http://schemas.microsoft.com/office/powerpoint/2010/main" val="166909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Tx/>
              <a:buAutoNum type="arabicPeriod"/>
            </a:pPr>
            <a:endParaRPr lang="en-US" dirty="0"/>
          </a:p>
        </p:txBody>
      </p:sp>
      <p:sp>
        <p:nvSpPr>
          <p:cNvPr id="4" name="Slide Number Placeholder 3"/>
          <p:cNvSpPr>
            <a:spLocks noGrp="1"/>
          </p:cNvSpPr>
          <p:nvPr>
            <p:ph type="sldNum" sz="quarter" idx="5"/>
          </p:nvPr>
        </p:nvSpPr>
        <p:spPr/>
        <p:txBody>
          <a:bodyPr/>
          <a:lstStyle/>
          <a:p>
            <a:fld id="{E01A07CB-42CE-6945-AE12-31E57C4772AB}" type="slidenum">
              <a:rPr lang="en-US" smtClean="0"/>
              <a:t>7</a:t>
            </a:fld>
            <a:endParaRPr lang="en-US"/>
          </a:p>
        </p:txBody>
      </p:sp>
    </p:spTree>
    <p:extLst>
      <p:ext uri="{BB962C8B-B14F-4D97-AF65-F5344CB8AC3E}">
        <p14:creationId xmlns:p14="http://schemas.microsoft.com/office/powerpoint/2010/main" val="2132511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Tx/>
              <a:buAutoNum type="arabicPeriod"/>
            </a:pPr>
            <a:endParaRPr lang="en-US" dirty="0"/>
          </a:p>
        </p:txBody>
      </p:sp>
      <p:sp>
        <p:nvSpPr>
          <p:cNvPr id="4" name="Slide Number Placeholder 3"/>
          <p:cNvSpPr>
            <a:spLocks noGrp="1"/>
          </p:cNvSpPr>
          <p:nvPr>
            <p:ph type="sldNum" sz="quarter" idx="5"/>
          </p:nvPr>
        </p:nvSpPr>
        <p:spPr/>
        <p:txBody>
          <a:bodyPr/>
          <a:lstStyle/>
          <a:p>
            <a:fld id="{E01A07CB-42CE-6945-AE12-31E57C4772AB}" type="slidenum">
              <a:rPr lang="en-US" smtClean="0"/>
              <a:t>8</a:t>
            </a:fld>
            <a:endParaRPr lang="en-US"/>
          </a:p>
        </p:txBody>
      </p:sp>
    </p:spTree>
    <p:extLst>
      <p:ext uri="{BB962C8B-B14F-4D97-AF65-F5344CB8AC3E}">
        <p14:creationId xmlns:p14="http://schemas.microsoft.com/office/powerpoint/2010/main" val="4167308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E01A07CB-42CE-6945-AE12-31E57C4772AB}" type="slidenum">
              <a:rPr lang="en-US" smtClean="0"/>
              <a:t>9</a:t>
            </a:fld>
            <a:endParaRPr lang="en-US"/>
          </a:p>
        </p:txBody>
      </p:sp>
    </p:spTree>
    <p:extLst>
      <p:ext uri="{BB962C8B-B14F-4D97-AF65-F5344CB8AC3E}">
        <p14:creationId xmlns:p14="http://schemas.microsoft.com/office/powerpoint/2010/main" val="3040586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E01A07CB-42CE-6945-AE12-31E57C4772AB}" type="slidenum">
              <a:rPr lang="en-US" smtClean="0"/>
              <a:t>10</a:t>
            </a:fld>
            <a:endParaRPr lang="en-US"/>
          </a:p>
        </p:txBody>
      </p:sp>
    </p:spTree>
    <p:extLst>
      <p:ext uri="{BB962C8B-B14F-4D97-AF65-F5344CB8AC3E}">
        <p14:creationId xmlns:p14="http://schemas.microsoft.com/office/powerpoint/2010/main" val="158761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287306"/>
            <a:ext cx="10363200" cy="1470025"/>
          </a:xfrm>
        </p:spPr>
        <p:txBody>
          <a:bodyPr/>
          <a:lstStyle>
            <a:lvl1pPr>
              <a:defRPr sz="4200" b="1" i="0" baseline="0">
                <a:solidFill>
                  <a:srgbClr val="80061B"/>
                </a:solidFill>
              </a:defRPr>
            </a:lvl1pPr>
          </a:lstStyle>
          <a:p>
            <a:r>
              <a:rPr lang="en-US" dirty="0"/>
              <a:t>Click to edit Master title style</a:t>
            </a:r>
          </a:p>
        </p:txBody>
      </p:sp>
      <p:sp>
        <p:nvSpPr>
          <p:cNvPr id="7" name="Rectangle 6"/>
          <p:cNvSpPr/>
          <p:nvPr userDrawn="1"/>
        </p:nvSpPr>
        <p:spPr>
          <a:xfrm>
            <a:off x="0" y="3161941"/>
            <a:ext cx="12192000" cy="2172215"/>
          </a:xfrm>
          <a:prstGeom prst="rect">
            <a:avLst/>
          </a:prstGeom>
          <a:solidFill>
            <a:srgbClr val="E4D1B4"/>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10" name="Picture 9" descr="brookings-circular-1colo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20936" y="42385"/>
            <a:ext cx="1225296" cy="1223255"/>
          </a:xfrm>
          <a:prstGeom prst="rect">
            <a:avLst/>
          </a:prstGeom>
        </p:spPr>
      </p:pic>
      <p:pic>
        <p:nvPicPr>
          <p:cNvPr id="11" name="Picture 10" descr="Official_WUSTL-1line-4color-pos.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79980" y="5755721"/>
            <a:ext cx="6632041" cy="548640"/>
          </a:xfrm>
          <a:prstGeom prst="rect">
            <a:avLst/>
          </a:prstGeom>
        </p:spPr>
      </p:pic>
      <p:cxnSp>
        <p:nvCxnSpPr>
          <p:cNvPr id="13" name="Straight Connector 12"/>
          <p:cNvCxnSpPr/>
          <p:nvPr userDrawn="1"/>
        </p:nvCxnSpPr>
        <p:spPr>
          <a:xfrm>
            <a:off x="-12192" y="3147552"/>
            <a:ext cx="12216384" cy="0"/>
          </a:xfrm>
          <a:prstGeom prst="line">
            <a:avLst/>
          </a:prstGeom>
          <a:ln w="57150" cmpd="thickThin">
            <a:solidFill>
              <a:srgbClr val="11584A"/>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2192" y="5346311"/>
            <a:ext cx="12216384" cy="0"/>
          </a:xfrm>
          <a:prstGeom prst="line">
            <a:avLst/>
          </a:prstGeom>
          <a:ln w="57150" cmpd="thinThick">
            <a:solidFill>
              <a:srgbClr val="11584A"/>
            </a:solidFill>
          </a:ln>
          <a:effectLst/>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847" y="2"/>
            <a:ext cx="1207008" cy="1236093"/>
          </a:xfrm>
          <a:prstGeom prst="rect">
            <a:avLst/>
          </a:prstGeom>
        </p:spPr>
      </p:pic>
      <p:sp>
        <p:nvSpPr>
          <p:cNvPr id="17" name="Text Placeholder 16"/>
          <p:cNvSpPr>
            <a:spLocks noGrp="1"/>
          </p:cNvSpPr>
          <p:nvPr>
            <p:ph type="body" sz="quarter" idx="13" hasCustomPrompt="1"/>
          </p:nvPr>
        </p:nvSpPr>
        <p:spPr>
          <a:xfrm>
            <a:off x="-6769" y="3327337"/>
            <a:ext cx="12205539" cy="629783"/>
          </a:xfrm>
        </p:spPr>
        <p:txBody>
          <a:bodyPr/>
          <a:lstStyle>
            <a:lvl1pPr marL="0" indent="0" algn="ctr">
              <a:buNone/>
              <a:defRPr sz="2800" b="1" i="0" baseline="0">
                <a:solidFill>
                  <a:srgbClr val="11584A"/>
                </a:solidFill>
              </a:defRPr>
            </a:lvl1pPr>
            <a:lvl2pPr>
              <a:defRPr baseline="0">
                <a:solidFill>
                  <a:srgbClr val="11584A"/>
                </a:solidFill>
              </a:defRPr>
            </a:lvl2pPr>
          </a:lstStyle>
          <a:p>
            <a:pPr lvl="0"/>
            <a:r>
              <a:rPr lang="en-US" dirty="0"/>
              <a:t>Name</a:t>
            </a:r>
          </a:p>
        </p:txBody>
      </p:sp>
      <p:sp>
        <p:nvSpPr>
          <p:cNvPr id="21" name="Text Placeholder 20"/>
          <p:cNvSpPr>
            <a:spLocks noGrp="1"/>
          </p:cNvSpPr>
          <p:nvPr>
            <p:ph type="body" sz="quarter" idx="15" hasCustomPrompt="1"/>
          </p:nvPr>
        </p:nvSpPr>
        <p:spPr>
          <a:xfrm>
            <a:off x="19994" y="4998319"/>
            <a:ext cx="12152012" cy="335835"/>
          </a:xfrm>
        </p:spPr>
        <p:txBody>
          <a:bodyPr>
            <a:normAutofit/>
          </a:bodyPr>
          <a:lstStyle>
            <a:lvl1pPr marL="0" indent="0" algn="ctr">
              <a:buNone/>
              <a:defRPr sz="1600" b="0" i="0" baseline="0">
                <a:solidFill>
                  <a:srgbClr val="11584A"/>
                </a:solidFill>
              </a:defRPr>
            </a:lvl1pPr>
          </a:lstStyle>
          <a:p>
            <a:pPr lvl="0"/>
            <a:r>
              <a:rPr lang="en-US" sz="1600" b="0" i="0" baseline="0" dirty="0">
                <a:solidFill>
                  <a:srgbClr val="11584A"/>
                </a:solidFill>
              </a:rPr>
              <a:t>Date </a:t>
            </a:r>
            <a:endParaRPr lang="en-US" dirty="0"/>
          </a:p>
        </p:txBody>
      </p:sp>
      <p:sp>
        <p:nvSpPr>
          <p:cNvPr id="22" name="Rectangle 21"/>
          <p:cNvSpPr/>
          <p:nvPr userDrawn="1"/>
        </p:nvSpPr>
        <p:spPr>
          <a:xfrm>
            <a:off x="6003634" y="4288490"/>
            <a:ext cx="184731" cy="400110"/>
          </a:xfrm>
          <a:prstGeom prst="rect">
            <a:avLst/>
          </a:prstGeom>
        </p:spPr>
        <p:txBody>
          <a:bodyPr wrap="none" anchor="ctr">
            <a:spAutoFit/>
          </a:bodyPr>
          <a:lstStyle/>
          <a:p>
            <a:pPr lvl="0" algn="ctr"/>
            <a:endParaRPr lang="en-US" sz="2000" b="0" i="0" baseline="0" dirty="0">
              <a:solidFill>
                <a:srgbClr val="11584A"/>
              </a:solidFill>
            </a:endParaRPr>
          </a:p>
        </p:txBody>
      </p:sp>
    </p:spTree>
    <p:extLst>
      <p:ext uri="{BB962C8B-B14F-4D97-AF65-F5344CB8AC3E}">
        <p14:creationId xmlns:p14="http://schemas.microsoft.com/office/powerpoint/2010/main" val="1525720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73_Title and Content">
    <p:spTree>
      <p:nvGrpSpPr>
        <p:cNvPr id="1" name=""/>
        <p:cNvGrpSpPr/>
        <p:nvPr/>
      </p:nvGrpSpPr>
      <p:grpSpPr>
        <a:xfrm>
          <a:off x="0" y="0"/>
          <a:ext cx="0" cy="0"/>
          <a:chOff x="0" y="0"/>
          <a:chExt cx="0" cy="0"/>
        </a:xfrm>
      </p:grpSpPr>
      <p:sp>
        <p:nvSpPr>
          <p:cNvPr id="8" name="Rectangle 7"/>
          <p:cNvSpPr/>
          <p:nvPr/>
        </p:nvSpPr>
        <p:spPr>
          <a:xfrm>
            <a:off x="0" y="1"/>
            <a:ext cx="12192000" cy="1094799"/>
          </a:xfrm>
          <a:prstGeom prst="rect">
            <a:avLst/>
          </a:prstGeom>
          <a:solidFill>
            <a:srgbClr val="E4D1B4"/>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9" name="Picture 8" descr="brookings-circular-1color.eps"/>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225390" y="44972"/>
            <a:ext cx="914381" cy="914400"/>
          </a:xfrm>
          <a:prstGeom prst="rect">
            <a:avLst/>
          </a:prstGeom>
        </p:spPr>
      </p:pic>
      <p:cxnSp>
        <p:nvCxnSpPr>
          <p:cNvPr id="10" name="Straight Connector 9"/>
          <p:cNvCxnSpPr/>
          <p:nvPr/>
        </p:nvCxnSpPr>
        <p:spPr>
          <a:xfrm>
            <a:off x="-14652" y="1065603"/>
            <a:ext cx="12216384" cy="0"/>
          </a:xfrm>
          <a:prstGeom prst="line">
            <a:avLst/>
          </a:prstGeom>
          <a:ln w="57150" cmpd="thinThick">
            <a:solidFill>
              <a:srgbClr val="11584A"/>
            </a:solidFill>
          </a:ln>
          <a:effectLst/>
        </p:spPr>
        <p:style>
          <a:lnRef idx="2">
            <a:schemeClr val="accent1"/>
          </a:lnRef>
          <a:fillRef idx="0">
            <a:schemeClr val="accent1"/>
          </a:fillRef>
          <a:effectRef idx="1">
            <a:schemeClr val="accent1"/>
          </a:effectRef>
          <a:fontRef idx="minor">
            <a:schemeClr val="tx1"/>
          </a:fontRef>
        </p:style>
      </p:cxnSp>
      <p:sp>
        <p:nvSpPr>
          <p:cNvPr id="14" name="Content Placeholder 13"/>
          <p:cNvSpPr>
            <a:spLocks noGrp="1"/>
          </p:cNvSpPr>
          <p:nvPr userDrawn="1">
            <p:ph sz="quarter" idx="10"/>
          </p:nvPr>
        </p:nvSpPr>
        <p:spPr>
          <a:xfrm>
            <a:off x="609600" y="1484314"/>
            <a:ext cx="10972800" cy="494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p:cNvSpPr>
            <a:spLocks noGrp="1"/>
          </p:cNvSpPr>
          <p:nvPr userDrawn="1">
            <p:ph type="body" sz="quarter" idx="15" hasCustomPrompt="1"/>
          </p:nvPr>
        </p:nvSpPr>
        <p:spPr>
          <a:xfrm>
            <a:off x="1276121" y="170663"/>
            <a:ext cx="9822331" cy="936011"/>
          </a:xfrm>
        </p:spPr>
        <p:txBody>
          <a:bodyPr/>
          <a:lstStyle>
            <a:lvl1pPr marL="0" indent="0" algn="ctr">
              <a:buNone/>
              <a:defRPr sz="4400" baseline="0">
                <a:solidFill>
                  <a:srgbClr val="80061B"/>
                </a:solidFill>
              </a:defRPr>
            </a:lvl1pPr>
          </a:lstStyle>
          <a:p>
            <a:pPr lvl="0"/>
            <a:r>
              <a:rPr lang="en-US" dirty="0"/>
              <a:t>Slide Title</a:t>
            </a:r>
          </a:p>
        </p:txBody>
      </p:sp>
      <p:sp>
        <p:nvSpPr>
          <p:cNvPr id="22" name="Slide Number Placeholder 6"/>
          <p:cNvSpPr txBox="1">
            <a:spLocks/>
          </p:cNvSpPr>
          <p:nvPr userDrawn="1"/>
        </p:nvSpPr>
        <p:spPr>
          <a:xfrm>
            <a:off x="50820" y="6535648"/>
            <a:ext cx="674725"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B226A4D1-0E4E-3F4B-8B0D-BD18B7D62B3B}" type="slidenum">
              <a:rPr lang="en-US" sz="1600" smtClean="0"/>
              <a:pPr algn="l"/>
              <a:t>‹#›</a:t>
            </a:fld>
            <a:endParaRPr lang="en-US" sz="1600" dirty="0"/>
          </a:p>
        </p:txBody>
      </p:sp>
      <p:pic>
        <p:nvPicPr>
          <p:cNvPr id="4" name="Picture 3"/>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227008" y="53137"/>
            <a:ext cx="1584960" cy="1198729"/>
          </a:xfrm>
          <a:prstGeom prst="rect">
            <a:avLst/>
          </a:prstGeom>
        </p:spPr>
      </p:pic>
      <p:sp>
        <p:nvSpPr>
          <p:cNvPr id="33" name="Content Placeholder 32"/>
          <p:cNvSpPr>
            <a:spLocks noGrp="1"/>
          </p:cNvSpPr>
          <p:nvPr userDrawn="1">
            <p:ph sz="quarter" idx="19" hasCustomPrompt="1"/>
          </p:nvPr>
        </p:nvSpPr>
        <p:spPr>
          <a:xfrm>
            <a:off x="10424155" y="6470831"/>
            <a:ext cx="1710376" cy="332488"/>
          </a:xfrm>
        </p:spPr>
        <p:txBody>
          <a:bodyPr>
            <a:normAutofit/>
          </a:bodyPr>
          <a:lstStyle>
            <a:lvl1pPr marL="0" indent="0">
              <a:buNone/>
              <a:defRPr sz="1400"/>
            </a:lvl1pPr>
            <a:lvl5pPr marL="1828754" indent="0">
              <a:buNone/>
              <a:defRPr/>
            </a:lvl5pPr>
          </a:lstStyle>
          <a:p>
            <a:pPr lvl="0"/>
            <a:r>
              <a:rPr lang="en-US" dirty="0"/>
              <a:t>References</a:t>
            </a:r>
          </a:p>
        </p:txBody>
      </p:sp>
    </p:spTree>
    <p:extLst>
      <p:ext uri="{BB962C8B-B14F-4D97-AF65-F5344CB8AC3E}">
        <p14:creationId xmlns:p14="http://schemas.microsoft.com/office/powerpoint/2010/main" val="126049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96_Title and Content">
    <p:spTree>
      <p:nvGrpSpPr>
        <p:cNvPr id="1" name=""/>
        <p:cNvGrpSpPr/>
        <p:nvPr/>
      </p:nvGrpSpPr>
      <p:grpSpPr>
        <a:xfrm>
          <a:off x="0" y="0"/>
          <a:ext cx="0" cy="0"/>
          <a:chOff x="0" y="0"/>
          <a:chExt cx="0" cy="0"/>
        </a:xfrm>
      </p:grpSpPr>
      <p:sp>
        <p:nvSpPr>
          <p:cNvPr id="8" name="Rectangle 7"/>
          <p:cNvSpPr/>
          <p:nvPr/>
        </p:nvSpPr>
        <p:spPr>
          <a:xfrm>
            <a:off x="0" y="1"/>
            <a:ext cx="12192000" cy="1094799"/>
          </a:xfrm>
          <a:prstGeom prst="rect">
            <a:avLst/>
          </a:prstGeom>
          <a:solidFill>
            <a:srgbClr val="E4D1B4"/>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9" name="Picture 8" descr="brookings-circular-1color.eps"/>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225390" y="44972"/>
            <a:ext cx="914381" cy="914400"/>
          </a:xfrm>
          <a:prstGeom prst="rect">
            <a:avLst/>
          </a:prstGeom>
        </p:spPr>
      </p:pic>
      <p:cxnSp>
        <p:nvCxnSpPr>
          <p:cNvPr id="10" name="Straight Connector 9"/>
          <p:cNvCxnSpPr/>
          <p:nvPr/>
        </p:nvCxnSpPr>
        <p:spPr>
          <a:xfrm>
            <a:off x="-14652" y="1065603"/>
            <a:ext cx="12216384" cy="0"/>
          </a:xfrm>
          <a:prstGeom prst="line">
            <a:avLst/>
          </a:prstGeom>
          <a:ln w="57150" cmpd="thinThick">
            <a:solidFill>
              <a:srgbClr val="11584A"/>
            </a:solidFill>
          </a:ln>
          <a:effectLst/>
        </p:spPr>
        <p:style>
          <a:lnRef idx="2">
            <a:schemeClr val="accent1"/>
          </a:lnRef>
          <a:fillRef idx="0">
            <a:schemeClr val="accent1"/>
          </a:fillRef>
          <a:effectRef idx="1">
            <a:schemeClr val="accent1"/>
          </a:effectRef>
          <a:fontRef idx="minor">
            <a:schemeClr val="tx1"/>
          </a:fontRef>
        </p:style>
      </p:cxnSp>
      <p:sp>
        <p:nvSpPr>
          <p:cNvPr id="14" name="Content Placeholder 13"/>
          <p:cNvSpPr>
            <a:spLocks noGrp="1"/>
          </p:cNvSpPr>
          <p:nvPr userDrawn="1">
            <p:ph sz="quarter" idx="10"/>
          </p:nvPr>
        </p:nvSpPr>
        <p:spPr>
          <a:xfrm>
            <a:off x="609600" y="1484314"/>
            <a:ext cx="10972800" cy="494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p:cNvSpPr>
            <a:spLocks noGrp="1"/>
          </p:cNvSpPr>
          <p:nvPr userDrawn="1">
            <p:ph type="body" sz="quarter" idx="15" hasCustomPrompt="1"/>
          </p:nvPr>
        </p:nvSpPr>
        <p:spPr>
          <a:xfrm>
            <a:off x="1276121" y="170663"/>
            <a:ext cx="9822331" cy="936011"/>
          </a:xfrm>
        </p:spPr>
        <p:txBody>
          <a:bodyPr/>
          <a:lstStyle>
            <a:lvl1pPr marL="0" indent="0" algn="ctr">
              <a:buNone/>
              <a:defRPr sz="4400" baseline="0">
                <a:solidFill>
                  <a:srgbClr val="80061B"/>
                </a:solidFill>
              </a:defRPr>
            </a:lvl1pPr>
          </a:lstStyle>
          <a:p>
            <a:pPr lvl="0"/>
            <a:r>
              <a:rPr lang="en-US" dirty="0"/>
              <a:t>Slide Title</a:t>
            </a:r>
          </a:p>
        </p:txBody>
      </p:sp>
      <p:sp>
        <p:nvSpPr>
          <p:cNvPr id="22" name="Slide Number Placeholder 6"/>
          <p:cNvSpPr txBox="1">
            <a:spLocks/>
          </p:cNvSpPr>
          <p:nvPr userDrawn="1"/>
        </p:nvSpPr>
        <p:spPr>
          <a:xfrm>
            <a:off x="50820" y="6535648"/>
            <a:ext cx="674725"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B226A4D1-0E4E-3F4B-8B0D-BD18B7D62B3B}" type="slidenum">
              <a:rPr lang="en-US" sz="1600" smtClean="0"/>
              <a:pPr algn="l"/>
              <a:t>‹#›</a:t>
            </a:fld>
            <a:endParaRPr lang="en-US" sz="1600" dirty="0"/>
          </a:p>
        </p:txBody>
      </p:sp>
      <p:pic>
        <p:nvPicPr>
          <p:cNvPr id="4" name="Picture 3"/>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227008" y="53137"/>
            <a:ext cx="1584960" cy="1198729"/>
          </a:xfrm>
          <a:prstGeom prst="rect">
            <a:avLst/>
          </a:prstGeom>
        </p:spPr>
      </p:pic>
      <p:sp>
        <p:nvSpPr>
          <p:cNvPr id="33" name="Content Placeholder 32"/>
          <p:cNvSpPr>
            <a:spLocks noGrp="1"/>
          </p:cNvSpPr>
          <p:nvPr userDrawn="1">
            <p:ph sz="quarter" idx="19" hasCustomPrompt="1"/>
          </p:nvPr>
        </p:nvSpPr>
        <p:spPr>
          <a:xfrm>
            <a:off x="10424155" y="6470831"/>
            <a:ext cx="1710376" cy="332488"/>
          </a:xfrm>
        </p:spPr>
        <p:txBody>
          <a:bodyPr>
            <a:normAutofit/>
          </a:bodyPr>
          <a:lstStyle>
            <a:lvl1pPr marL="0" indent="0">
              <a:buNone/>
              <a:defRPr sz="1400"/>
            </a:lvl1pPr>
            <a:lvl5pPr marL="1828754" indent="0">
              <a:buNone/>
              <a:defRPr/>
            </a:lvl5pPr>
          </a:lstStyle>
          <a:p>
            <a:pPr lvl="0"/>
            <a:r>
              <a:rPr lang="en-US" dirty="0"/>
              <a:t>References</a:t>
            </a:r>
          </a:p>
        </p:txBody>
      </p:sp>
    </p:spTree>
    <p:extLst>
      <p:ext uri="{BB962C8B-B14F-4D97-AF65-F5344CB8AC3E}">
        <p14:creationId xmlns:p14="http://schemas.microsoft.com/office/powerpoint/2010/main" val="16419171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pSp>
        <p:nvGrpSpPr>
          <p:cNvPr id="7" name="Group 6"/>
          <p:cNvGrpSpPr/>
          <p:nvPr userDrawn="1"/>
        </p:nvGrpSpPr>
        <p:grpSpPr>
          <a:xfrm>
            <a:off x="-14652" y="0"/>
            <a:ext cx="12216384" cy="1094798"/>
            <a:chOff x="-10989" y="0"/>
            <a:chExt cx="9162288" cy="1094798"/>
          </a:xfrm>
        </p:grpSpPr>
        <p:sp>
          <p:nvSpPr>
            <p:cNvPr id="8" name="Rectangle 7"/>
            <p:cNvSpPr/>
            <p:nvPr/>
          </p:nvSpPr>
          <p:spPr>
            <a:xfrm>
              <a:off x="0" y="0"/>
              <a:ext cx="9144000" cy="1094798"/>
            </a:xfrm>
            <a:prstGeom prst="rect">
              <a:avLst/>
            </a:prstGeom>
            <a:solidFill>
              <a:srgbClr val="E4D1B4"/>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10" name="Straight Connector 9"/>
            <p:cNvCxnSpPr/>
            <p:nvPr/>
          </p:nvCxnSpPr>
          <p:spPr>
            <a:xfrm>
              <a:off x="-10989" y="1065602"/>
              <a:ext cx="9162288" cy="0"/>
            </a:xfrm>
            <a:prstGeom prst="line">
              <a:avLst/>
            </a:prstGeom>
            <a:ln w="57150" cmpd="thinThick">
              <a:solidFill>
                <a:srgbClr val="11584A"/>
              </a:solidFill>
            </a:ln>
            <a:effectLst/>
          </p:spPr>
          <p:style>
            <a:lnRef idx="2">
              <a:schemeClr val="accent1"/>
            </a:lnRef>
            <a:fillRef idx="0">
              <a:schemeClr val="accent1"/>
            </a:fillRef>
            <a:effectRef idx="1">
              <a:schemeClr val="accent1"/>
            </a:effectRef>
            <a:fontRef idx="minor">
              <a:schemeClr val="tx1"/>
            </a:fontRef>
          </p:style>
        </p:cxnSp>
      </p:grpSp>
      <p:sp>
        <p:nvSpPr>
          <p:cNvPr id="14" name="Content Placeholder 13"/>
          <p:cNvSpPr>
            <a:spLocks noGrp="1"/>
          </p:cNvSpPr>
          <p:nvPr>
            <p:ph sz="quarter" idx="10"/>
          </p:nvPr>
        </p:nvSpPr>
        <p:spPr>
          <a:xfrm>
            <a:off x="609600" y="1484313"/>
            <a:ext cx="10972800" cy="494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Slide Number Placeholder 6"/>
          <p:cNvSpPr txBox="1">
            <a:spLocks/>
          </p:cNvSpPr>
          <p:nvPr userDrawn="1"/>
        </p:nvSpPr>
        <p:spPr>
          <a:xfrm>
            <a:off x="-14652" y="6480218"/>
            <a:ext cx="674725"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B226A4D1-0E4E-3F4B-8B0D-BD18B7D62B3B}" type="slidenum">
              <a:rPr lang="en-US" sz="1600" smtClean="0"/>
              <a:pPr algn="l"/>
              <a:t>‹#›</a:t>
            </a:fld>
            <a:endParaRPr lang="en-US" sz="1600" dirty="0"/>
          </a:p>
        </p:txBody>
      </p:sp>
      <p:sp>
        <p:nvSpPr>
          <p:cNvPr id="33" name="Content Placeholder 32"/>
          <p:cNvSpPr>
            <a:spLocks noGrp="1"/>
          </p:cNvSpPr>
          <p:nvPr>
            <p:ph sz="quarter" idx="19" hasCustomPrompt="1"/>
          </p:nvPr>
        </p:nvSpPr>
        <p:spPr>
          <a:xfrm>
            <a:off x="9872024" y="6424613"/>
            <a:ext cx="1710376" cy="332488"/>
          </a:xfrm>
        </p:spPr>
        <p:txBody>
          <a:bodyPr>
            <a:normAutofit/>
          </a:bodyPr>
          <a:lstStyle>
            <a:lvl1pPr marL="0" indent="0">
              <a:buNone/>
              <a:defRPr sz="1400"/>
            </a:lvl1pPr>
            <a:lvl5pPr marL="1828800" indent="0">
              <a:buNone/>
              <a:defRPr/>
            </a:lvl5pPr>
          </a:lstStyle>
          <a:p>
            <a:pPr lvl="0"/>
            <a:r>
              <a:rPr lang="en-US" dirty="0"/>
              <a:t>References</a:t>
            </a:r>
          </a:p>
        </p:txBody>
      </p:sp>
      <p:sp>
        <p:nvSpPr>
          <p:cNvPr id="12" name="Text Placeholder 20">
            <a:extLst>
              <a:ext uri="{FF2B5EF4-FFF2-40B4-BE49-F238E27FC236}">
                <a16:creationId xmlns:a16="http://schemas.microsoft.com/office/drawing/2014/main" id="{91024FD4-1DA6-467F-A4F2-266551F04337}"/>
              </a:ext>
            </a:extLst>
          </p:cNvPr>
          <p:cNvSpPr>
            <a:spLocks noGrp="1"/>
          </p:cNvSpPr>
          <p:nvPr>
            <p:ph type="body" sz="quarter" idx="15" hasCustomPrompt="1"/>
          </p:nvPr>
        </p:nvSpPr>
        <p:spPr>
          <a:xfrm>
            <a:off x="1384301" y="60463"/>
            <a:ext cx="8922468" cy="936011"/>
          </a:xfrm>
        </p:spPr>
        <p:txBody>
          <a:bodyPr/>
          <a:lstStyle>
            <a:lvl1pPr marL="0" indent="0" algn="ctr">
              <a:buNone/>
              <a:defRPr sz="4400" baseline="0">
                <a:solidFill>
                  <a:srgbClr val="80061B"/>
                </a:solidFill>
              </a:defRPr>
            </a:lvl1pPr>
          </a:lstStyle>
          <a:p>
            <a:pPr lvl="0"/>
            <a:r>
              <a:rPr lang="en-US" dirty="0"/>
              <a:t>Slide Title</a:t>
            </a:r>
          </a:p>
        </p:txBody>
      </p:sp>
      <p:pic>
        <p:nvPicPr>
          <p:cNvPr id="13" name="Picture 12" descr="brookings-circular-1color.eps">
            <a:extLst>
              <a:ext uri="{FF2B5EF4-FFF2-40B4-BE49-F238E27FC236}">
                <a16:creationId xmlns:a16="http://schemas.microsoft.com/office/drawing/2014/main" id="{9BB5E990-0976-F04C-9DEE-6286FBB9EF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00056" y="28168"/>
            <a:ext cx="1007516" cy="1005840"/>
          </a:xfrm>
          <a:prstGeom prst="rect">
            <a:avLst/>
          </a:prstGeom>
        </p:spPr>
      </p:pic>
      <p:pic>
        <p:nvPicPr>
          <p:cNvPr id="15" name="Picture 14">
            <a:extLst>
              <a:ext uri="{FF2B5EF4-FFF2-40B4-BE49-F238E27FC236}">
                <a16:creationId xmlns:a16="http://schemas.microsoft.com/office/drawing/2014/main" id="{3DD76736-746D-5245-968A-D03822EFF2DE}"/>
              </a:ext>
            </a:extLst>
          </p:cNvPr>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227008" y="53137"/>
            <a:ext cx="1584960" cy="1198729"/>
          </a:xfrm>
          <a:prstGeom prst="rect">
            <a:avLst/>
          </a:prstGeom>
        </p:spPr>
      </p:pic>
    </p:spTree>
    <p:extLst>
      <p:ext uri="{BB962C8B-B14F-4D97-AF65-F5344CB8AC3E}">
        <p14:creationId xmlns:p14="http://schemas.microsoft.com/office/powerpoint/2010/main" val="32832437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1D902-1B74-9841-89C3-5444D1BA829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83E296-E45E-E940-A3AC-AD936C0F98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063FB6B-9383-0948-A368-EB3F23C3F909}"/>
              </a:ext>
            </a:extLst>
          </p:cNvPr>
          <p:cNvSpPr>
            <a:spLocks noGrp="1"/>
          </p:cNvSpPr>
          <p:nvPr>
            <p:ph type="dt" sz="half" idx="10"/>
          </p:nvPr>
        </p:nvSpPr>
        <p:spPr/>
        <p:txBody>
          <a:bodyPr/>
          <a:lstStyle/>
          <a:p>
            <a:fld id="{17FD764F-29AE-1343-A817-DC35271CA9B0}" type="datetimeFigureOut">
              <a:rPr lang="en-US" smtClean="0"/>
              <a:t>9/11/24</a:t>
            </a:fld>
            <a:endParaRPr lang="en-US"/>
          </a:p>
        </p:txBody>
      </p:sp>
      <p:sp>
        <p:nvSpPr>
          <p:cNvPr id="5" name="Footer Placeholder 4">
            <a:extLst>
              <a:ext uri="{FF2B5EF4-FFF2-40B4-BE49-F238E27FC236}">
                <a16:creationId xmlns:a16="http://schemas.microsoft.com/office/drawing/2014/main" id="{50F25521-1FB6-FD42-8507-23719D8CB2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BF1EF4-9529-9B4D-A8BB-7673D077CACA}"/>
              </a:ext>
            </a:extLst>
          </p:cNvPr>
          <p:cNvSpPr>
            <a:spLocks noGrp="1"/>
          </p:cNvSpPr>
          <p:nvPr>
            <p:ph type="sldNum" sz="quarter" idx="12"/>
          </p:nvPr>
        </p:nvSpPr>
        <p:spPr/>
        <p:txBody>
          <a:bodyPr/>
          <a:lstStyle/>
          <a:p>
            <a:fld id="{46F83016-0E29-DB46-AF94-74C5C5060146}" type="slidenum">
              <a:rPr lang="en-US" smtClean="0"/>
              <a:t>‹#›</a:t>
            </a:fld>
            <a:endParaRPr lang="en-US"/>
          </a:p>
        </p:txBody>
      </p:sp>
    </p:spTree>
    <p:extLst>
      <p:ext uri="{BB962C8B-B14F-4D97-AF65-F5344CB8AC3E}">
        <p14:creationId xmlns:p14="http://schemas.microsoft.com/office/powerpoint/2010/main" val="10449140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cSld name="6_Title and Content">
    <p:spTree>
      <p:nvGrpSpPr>
        <p:cNvPr id="1" name="Shape 62"/>
        <p:cNvGrpSpPr/>
        <p:nvPr/>
      </p:nvGrpSpPr>
      <p:grpSpPr>
        <a:xfrm>
          <a:off x="0" y="0"/>
          <a:ext cx="0" cy="0"/>
          <a:chOff x="0" y="0"/>
          <a:chExt cx="0" cy="0"/>
        </a:xfrm>
      </p:grpSpPr>
      <p:grpSp>
        <p:nvGrpSpPr>
          <p:cNvPr id="63" name="Google Shape;63;p14"/>
          <p:cNvGrpSpPr/>
          <p:nvPr/>
        </p:nvGrpSpPr>
        <p:grpSpPr>
          <a:xfrm>
            <a:off x="-24400" y="-41799"/>
            <a:ext cx="12216400" cy="1094700"/>
            <a:chOff x="-10989" y="0"/>
            <a:chExt cx="9162300" cy="1094700"/>
          </a:xfrm>
        </p:grpSpPr>
        <p:sp>
          <p:nvSpPr>
            <p:cNvPr id="64" name="Google Shape;64;p14"/>
            <p:cNvSpPr/>
            <p:nvPr/>
          </p:nvSpPr>
          <p:spPr>
            <a:xfrm>
              <a:off x="0" y="0"/>
              <a:ext cx="9144000" cy="1094700"/>
            </a:xfrm>
            <a:prstGeom prst="rect">
              <a:avLst/>
            </a:prstGeom>
            <a:solidFill>
              <a:srgbClr val="E4D1B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dirty="0">
                <a:solidFill>
                  <a:schemeClr val="lt1"/>
                </a:solidFill>
                <a:latin typeface="Calibri"/>
                <a:ea typeface="Calibri"/>
                <a:cs typeface="Calibri"/>
                <a:sym typeface="Calibri"/>
              </a:endParaRPr>
            </a:p>
          </p:txBody>
        </p:sp>
        <p:pic>
          <p:nvPicPr>
            <p:cNvPr id="65" name="Google Shape;65;p14" descr="brookings-circular-1color.eps"/>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394421" y="90150"/>
              <a:ext cx="685800" cy="914400"/>
            </a:xfrm>
            <a:prstGeom prst="rect">
              <a:avLst/>
            </a:prstGeom>
            <a:noFill/>
            <a:ln>
              <a:noFill/>
            </a:ln>
          </p:spPr>
        </p:pic>
        <p:cxnSp>
          <p:nvCxnSpPr>
            <p:cNvPr id="66" name="Google Shape;66;p14"/>
            <p:cNvCxnSpPr/>
            <p:nvPr/>
          </p:nvCxnSpPr>
          <p:spPr>
            <a:xfrm>
              <a:off x="-10989" y="1065602"/>
              <a:ext cx="9162300" cy="0"/>
            </a:xfrm>
            <a:prstGeom prst="straightConnector1">
              <a:avLst/>
            </a:prstGeom>
            <a:noFill/>
            <a:ln w="57150" cap="flat" cmpd="thinThick">
              <a:solidFill>
                <a:srgbClr val="11584A"/>
              </a:solidFill>
              <a:prstDash val="solid"/>
              <a:round/>
              <a:headEnd type="none" w="sm" len="sm"/>
              <a:tailEnd type="none" w="sm" len="sm"/>
            </a:ln>
          </p:spPr>
        </p:cxnSp>
      </p:grpSp>
      <p:sp>
        <p:nvSpPr>
          <p:cNvPr id="67" name="Google Shape;67;p14"/>
          <p:cNvSpPr txBox="1">
            <a:spLocks noGrp="1"/>
          </p:cNvSpPr>
          <p:nvPr>
            <p:ph type="body" idx="1"/>
          </p:nvPr>
        </p:nvSpPr>
        <p:spPr>
          <a:xfrm>
            <a:off x="609600" y="1484313"/>
            <a:ext cx="10972800" cy="4940400"/>
          </a:xfrm>
          <a:prstGeom prst="rect">
            <a:avLst/>
          </a:prstGeom>
          <a:noFill/>
          <a:ln>
            <a:noFill/>
          </a:ln>
        </p:spPr>
        <p:txBody>
          <a:bodyPr spcFirstLastPara="1" wrap="square" lIns="91425" tIns="45700" rIns="91425" bIns="45700" anchor="t" anchorCtr="0">
            <a:normAutofit/>
          </a:bodyPr>
          <a:lstStyle>
            <a:lvl1pPr marL="609585" lvl="0" indent="-457189" algn="l" rtl="0">
              <a:spcBef>
                <a:spcPts val="480"/>
              </a:spcBef>
              <a:spcAft>
                <a:spcPts val="0"/>
              </a:spcAft>
              <a:buClr>
                <a:schemeClr val="dk1"/>
              </a:buClr>
              <a:buSzPts val="1800"/>
              <a:buChar char="●"/>
              <a:defRPr/>
            </a:lvl1pPr>
            <a:lvl2pPr marL="1219170" lvl="1" indent="-457189" algn="l" rtl="0">
              <a:spcBef>
                <a:spcPts val="1600"/>
              </a:spcBef>
              <a:spcAft>
                <a:spcPts val="0"/>
              </a:spcAft>
              <a:buClr>
                <a:schemeClr val="dk1"/>
              </a:buClr>
              <a:buSzPts val="1800"/>
              <a:buChar char="○"/>
              <a:defRPr/>
            </a:lvl2pPr>
            <a:lvl3pPr marL="1828754" lvl="2" indent="-457189" algn="l" rtl="0">
              <a:spcBef>
                <a:spcPts val="1600"/>
              </a:spcBef>
              <a:spcAft>
                <a:spcPts val="0"/>
              </a:spcAft>
              <a:buClr>
                <a:schemeClr val="dk1"/>
              </a:buClr>
              <a:buSzPts val="1800"/>
              <a:buChar char="■"/>
              <a:defRPr/>
            </a:lvl3pPr>
            <a:lvl4pPr marL="2438339" lvl="3" indent="-457189" algn="l" rtl="0">
              <a:spcBef>
                <a:spcPts val="1600"/>
              </a:spcBef>
              <a:spcAft>
                <a:spcPts val="0"/>
              </a:spcAft>
              <a:buClr>
                <a:schemeClr val="dk1"/>
              </a:buClr>
              <a:buSzPts val="1800"/>
              <a:buChar char="●"/>
              <a:defRPr/>
            </a:lvl4pPr>
            <a:lvl5pPr marL="3047924" lvl="4" indent="-457189" algn="l" rtl="0">
              <a:spcBef>
                <a:spcPts val="1600"/>
              </a:spcBef>
              <a:spcAft>
                <a:spcPts val="0"/>
              </a:spcAft>
              <a:buClr>
                <a:schemeClr val="dk1"/>
              </a:buClr>
              <a:buSzPts val="1800"/>
              <a:buChar char="○"/>
              <a:defRPr/>
            </a:lvl5pPr>
            <a:lvl6pPr marL="3657509" lvl="5" indent="-457189" algn="l" rtl="0">
              <a:spcBef>
                <a:spcPts val="1600"/>
              </a:spcBef>
              <a:spcAft>
                <a:spcPts val="0"/>
              </a:spcAft>
              <a:buClr>
                <a:schemeClr val="dk1"/>
              </a:buClr>
              <a:buSzPts val="1800"/>
              <a:buChar char="■"/>
              <a:defRPr/>
            </a:lvl6pPr>
            <a:lvl7pPr marL="4267093" lvl="6" indent="-457189" algn="l" rtl="0">
              <a:spcBef>
                <a:spcPts val="1600"/>
              </a:spcBef>
              <a:spcAft>
                <a:spcPts val="0"/>
              </a:spcAft>
              <a:buClr>
                <a:schemeClr val="dk1"/>
              </a:buClr>
              <a:buSzPts val="1800"/>
              <a:buChar char="●"/>
              <a:defRPr/>
            </a:lvl7pPr>
            <a:lvl8pPr marL="4876678" lvl="7" indent="-457189" algn="l" rtl="0">
              <a:spcBef>
                <a:spcPts val="1600"/>
              </a:spcBef>
              <a:spcAft>
                <a:spcPts val="0"/>
              </a:spcAft>
              <a:buClr>
                <a:schemeClr val="dk1"/>
              </a:buClr>
              <a:buSzPts val="1800"/>
              <a:buChar char="○"/>
              <a:defRPr/>
            </a:lvl8pPr>
            <a:lvl9pPr marL="5486263" lvl="8" indent="-457189" algn="l" rtl="0">
              <a:spcBef>
                <a:spcPts val="1600"/>
              </a:spcBef>
              <a:spcAft>
                <a:spcPts val="1600"/>
              </a:spcAft>
              <a:buClr>
                <a:schemeClr val="dk1"/>
              </a:buClr>
              <a:buSzPts val="1800"/>
              <a:buChar char="■"/>
              <a:defRPr/>
            </a:lvl9pPr>
          </a:lstStyle>
          <a:p>
            <a:endParaRPr/>
          </a:p>
        </p:txBody>
      </p:sp>
      <p:sp>
        <p:nvSpPr>
          <p:cNvPr id="68" name="Google Shape;68;p14"/>
          <p:cNvSpPr txBox="1">
            <a:spLocks noGrp="1"/>
          </p:cNvSpPr>
          <p:nvPr>
            <p:ph type="body" idx="2"/>
          </p:nvPr>
        </p:nvSpPr>
        <p:spPr>
          <a:xfrm>
            <a:off x="1276121" y="170663"/>
            <a:ext cx="9822400" cy="936000"/>
          </a:xfrm>
          <a:prstGeom prst="rect">
            <a:avLst/>
          </a:prstGeom>
          <a:noFill/>
          <a:ln>
            <a:noFill/>
          </a:ln>
        </p:spPr>
        <p:txBody>
          <a:bodyPr spcFirstLastPara="1" wrap="square" lIns="91425" tIns="45700" rIns="91425" bIns="45700" anchor="t" anchorCtr="0">
            <a:normAutofit/>
          </a:bodyPr>
          <a:lstStyle>
            <a:lvl1pPr marL="609585" lvl="0" indent="-304792" algn="ctr" rtl="0">
              <a:spcBef>
                <a:spcPts val="1173"/>
              </a:spcBef>
              <a:spcAft>
                <a:spcPts val="0"/>
              </a:spcAft>
              <a:buClr>
                <a:srgbClr val="80061B"/>
              </a:buClr>
              <a:buSzPts val="4400"/>
              <a:buNone/>
              <a:defRPr sz="5867">
                <a:solidFill>
                  <a:srgbClr val="80061B"/>
                </a:solidFill>
              </a:defRPr>
            </a:lvl1pPr>
            <a:lvl2pPr marL="1219170" lvl="1" indent="-457189" algn="l" rtl="0">
              <a:spcBef>
                <a:spcPts val="1600"/>
              </a:spcBef>
              <a:spcAft>
                <a:spcPts val="0"/>
              </a:spcAft>
              <a:buClr>
                <a:schemeClr val="dk1"/>
              </a:buClr>
              <a:buSzPts val="1800"/>
              <a:buChar char="○"/>
              <a:defRPr/>
            </a:lvl2pPr>
            <a:lvl3pPr marL="1828754" lvl="2" indent="-457189" algn="l" rtl="0">
              <a:spcBef>
                <a:spcPts val="1600"/>
              </a:spcBef>
              <a:spcAft>
                <a:spcPts val="0"/>
              </a:spcAft>
              <a:buClr>
                <a:schemeClr val="dk1"/>
              </a:buClr>
              <a:buSzPts val="1800"/>
              <a:buChar char="■"/>
              <a:defRPr/>
            </a:lvl3pPr>
            <a:lvl4pPr marL="2438339" lvl="3" indent="-457189" algn="l" rtl="0">
              <a:spcBef>
                <a:spcPts val="1600"/>
              </a:spcBef>
              <a:spcAft>
                <a:spcPts val="0"/>
              </a:spcAft>
              <a:buClr>
                <a:schemeClr val="dk1"/>
              </a:buClr>
              <a:buSzPts val="1800"/>
              <a:buChar char="●"/>
              <a:defRPr/>
            </a:lvl4pPr>
            <a:lvl5pPr marL="3047924" lvl="4" indent="-457189" algn="l" rtl="0">
              <a:spcBef>
                <a:spcPts val="1600"/>
              </a:spcBef>
              <a:spcAft>
                <a:spcPts val="0"/>
              </a:spcAft>
              <a:buClr>
                <a:schemeClr val="dk1"/>
              </a:buClr>
              <a:buSzPts val="1800"/>
              <a:buChar char="○"/>
              <a:defRPr/>
            </a:lvl5pPr>
            <a:lvl6pPr marL="3657509" lvl="5" indent="-457189" algn="l" rtl="0">
              <a:spcBef>
                <a:spcPts val="1600"/>
              </a:spcBef>
              <a:spcAft>
                <a:spcPts val="0"/>
              </a:spcAft>
              <a:buClr>
                <a:schemeClr val="dk1"/>
              </a:buClr>
              <a:buSzPts val="1800"/>
              <a:buChar char="■"/>
              <a:defRPr/>
            </a:lvl6pPr>
            <a:lvl7pPr marL="4267093" lvl="6" indent="-457189" algn="l" rtl="0">
              <a:spcBef>
                <a:spcPts val="1600"/>
              </a:spcBef>
              <a:spcAft>
                <a:spcPts val="0"/>
              </a:spcAft>
              <a:buClr>
                <a:schemeClr val="dk1"/>
              </a:buClr>
              <a:buSzPts val="1800"/>
              <a:buChar char="●"/>
              <a:defRPr/>
            </a:lvl7pPr>
            <a:lvl8pPr marL="4876678" lvl="7" indent="-457189" algn="l" rtl="0">
              <a:spcBef>
                <a:spcPts val="1600"/>
              </a:spcBef>
              <a:spcAft>
                <a:spcPts val="0"/>
              </a:spcAft>
              <a:buClr>
                <a:schemeClr val="dk1"/>
              </a:buClr>
              <a:buSzPts val="1800"/>
              <a:buChar char="○"/>
              <a:defRPr/>
            </a:lvl8pPr>
            <a:lvl9pPr marL="5486263" lvl="8" indent="-457189" algn="l" rtl="0">
              <a:spcBef>
                <a:spcPts val="1600"/>
              </a:spcBef>
              <a:spcAft>
                <a:spcPts val="1600"/>
              </a:spcAft>
              <a:buClr>
                <a:schemeClr val="dk1"/>
              </a:buClr>
              <a:buSzPts val="1800"/>
              <a:buChar char="■"/>
              <a:defRPr/>
            </a:lvl9pPr>
          </a:lstStyle>
          <a:p>
            <a:endParaRPr/>
          </a:p>
        </p:txBody>
      </p:sp>
      <p:sp>
        <p:nvSpPr>
          <p:cNvPr id="69" name="Google Shape;69;p14"/>
          <p:cNvSpPr txBox="1"/>
          <p:nvPr/>
        </p:nvSpPr>
        <p:spPr>
          <a:xfrm>
            <a:off x="-183144" y="6472478"/>
            <a:ext cx="674800" cy="365200"/>
          </a:xfrm>
          <a:prstGeom prst="rect">
            <a:avLst/>
          </a:prstGeom>
          <a:noFill/>
          <a:ln>
            <a:noFill/>
          </a:ln>
        </p:spPr>
        <p:txBody>
          <a:bodyPr spcFirstLastPara="1" wrap="square" lIns="121900" tIns="60933" rIns="121900" bIns="60933" anchor="ctr" anchorCtr="0">
            <a:noAutofit/>
          </a:bodyPr>
          <a:lstStyle/>
          <a:p>
            <a:pPr marL="0" marR="0" lvl="0" indent="0" algn="r" rtl="0">
              <a:spcBef>
                <a:spcPts val="0"/>
              </a:spcBef>
              <a:spcAft>
                <a:spcPts val="0"/>
              </a:spcAft>
              <a:buNone/>
            </a:pPr>
            <a:fld id="{00000000-1234-1234-1234-123412341234}" type="slidenum">
              <a:rPr lang="en" sz="1800" b="0" i="0" u="none" strike="noStrike" cap="none">
                <a:solidFill>
                  <a:srgbClr val="888888"/>
                </a:solidFill>
                <a:latin typeface="Calibri"/>
                <a:ea typeface="Calibri"/>
                <a:cs typeface="Calibri"/>
                <a:sym typeface="Calibri"/>
              </a:rPr>
              <a:pPr marL="0" marR="0" lvl="0" indent="0" algn="r" rtl="0">
                <a:spcBef>
                  <a:spcPts val="0"/>
                </a:spcBef>
                <a:spcAft>
                  <a:spcPts val="0"/>
                </a:spcAft>
                <a:buNone/>
              </a:pPr>
              <a:t>‹#›</a:t>
            </a:fld>
            <a:endParaRPr sz="1800" b="0" i="0" u="none" strike="noStrike" cap="none" dirty="0">
              <a:solidFill>
                <a:srgbClr val="888888"/>
              </a:solidFill>
              <a:latin typeface="Calibri"/>
              <a:ea typeface="Calibri"/>
              <a:cs typeface="Calibri"/>
              <a:sym typeface="Calibri"/>
            </a:endParaRPr>
          </a:p>
        </p:txBody>
      </p:sp>
      <p:pic>
        <p:nvPicPr>
          <p:cNvPr id="70" name="Google Shape;70;p1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07769" y="20322"/>
            <a:ext cx="1398851" cy="1198729"/>
          </a:xfrm>
          <a:prstGeom prst="rect">
            <a:avLst/>
          </a:prstGeom>
          <a:noFill/>
          <a:ln>
            <a:noFill/>
          </a:ln>
        </p:spPr>
      </p:pic>
      <p:sp>
        <p:nvSpPr>
          <p:cNvPr id="71" name="Google Shape;71;p14"/>
          <p:cNvSpPr txBox="1">
            <a:spLocks noGrp="1"/>
          </p:cNvSpPr>
          <p:nvPr>
            <p:ph type="body" idx="3"/>
          </p:nvPr>
        </p:nvSpPr>
        <p:spPr>
          <a:xfrm>
            <a:off x="9872024" y="6424613"/>
            <a:ext cx="1710400" cy="332400"/>
          </a:xfrm>
          <a:prstGeom prst="rect">
            <a:avLst/>
          </a:prstGeom>
          <a:noFill/>
          <a:ln>
            <a:noFill/>
          </a:ln>
        </p:spPr>
        <p:txBody>
          <a:bodyPr spcFirstLastPara="1" wrap="square" lIns="91425" tIns="45700" rIns="91425" bIns="45700" anchor="t" anchorCtr="0">
            <a:normAutofit/>
          </a:bodyPr>
          <a:lstStyle>
            <a:lvl1pPr marL="609585" lvl="0" indent="-304792" algn="l" rtl="0">
              <a:spcBef>
                <a:spcPts val="373"/>
              </a:spcBef>
              <a:spcAft>
                <a:spcPts val="0"/>
              </a:spcAft>
              <a:buClr>
                <a:schemeClr val="dk1"/>
              </a:buClr>
              <a:buSzPts val="1400"/>
              <a:buNone/>
              <a:defRPr sz="1867"/>
            </a:lvl1pPr>
            <a:lvl2pPr marL="1219170" lvl="1" indent="-457189" algn="l" rtl="0">
              <a:spcBef>
                <a:spcPts val="1600"/>
              </a:spcBef>
              <a:spcAft>
                <a:spcPts val="0"/>
              </a:spcAft>
              <a:buClr>
                <a:schemeClr val="dk1"/>
              </a:buClr>
              <a:buSzPts val="1800"/>
              <a:buChar char="○"/>
              <a:defRPr/>
            </a:lvl2pPr>
            <a:lvl3pPr marL="1828754" lvl="2" indent="-457189" algn="l" rtl="0">
              <a:spcBef>
                <a:spcPts val="1600"/>
              </a:spcBef>
              <a:spcAft>
                <a:spcPts val="0"/>
              </a:spcAft>
              <a:buClr>
                <a:schemeClr val="dk1"/>
              </a:buClr>
              <a:buSzPts val="1800"/>
              <a:buChar char="■"/>
              <a:defRPr/>
            </a:lvl3pPr>
            <a:lvl4pPr marL="2438339" lvl="3" indent="-457189" algn="l" rtl="0">
              <a:spcBef>
                <a:spcPts val="1600"/>
              </a:spcBef>
              <a:spcAft>
                <a:spcPts val="0"/>
              </a:spcAft>
              <a:buClr>
                <a:schemeClr val="dk1"/>
              </a:buClr>
              <a:buSzPts val="1800"/>
              <a:buChar char="●"/>
              <a:defRPr/>
            </a:lvl4pPr>
            <a:lvl5pPr marL="3047924" lvl="4" indent="-304792" algn="l" rtl="0">
              <a:spcBef>
                <a:spcPts val="1600"/>
              </a:spcBef>
              <a:spcAft>
                <a:spcPts val="0"/>
              </a:spcAft>
              <a:buClr>
                <a:schemeClr val="dk1"/>
              </a:buClr>
              <a:buSzPts val="2000"/>
              <a:buNone/>
              <a:defRPr/>
            </a:lvl5pPr>
            <a:lvl6pPr marL="3657509" lvl="5" indent="-457189" algn="l" rtl="0">
              <a:spcBef>
                <a:spcPts val="1600"/>
              </a:spcBef>
              <a:spcAft>
                <a:spcPts val="0"/>
              </a:spcAft>
              <a:buClr>
                <a:schemeClr val="dk1"/>
              </a:buClr>
              <a:buSzPts val="1800"/>
              <a:buChar char="■"/>
              <a:defRPr/>
            </a:lvl6pPr>
            <a:lvl7pPr marL="4267093" lvl="6" indent="-457189" algn="l" rtl="0">
              <a:spcBef>
                <a:spcPts val="1600"/>
              </a:spcBef>
              <a:spcAft>
                <a:spcPts val="0"/>
              </a:spcAft>
              <a:buClr>
                <a:schemeClr val="dk1"/>
              </a:buClr>
              <a:buSzPts val="1800"/>
              <a:buChar char="●"/>
              <a:defRPr/>
            </a:lvl7pPr>
            <a:lvl8pPr marL="4876678" lvl="7" indent="-457189" algn="l" rtl="0">
              <a:spcBef>
                <a:spcPts val="1600"/>
              </a:spcBef>
              <a:spcAft>
                <a:spcPts val="0"/>
              </a:spcAft>
              <a:buClr>
                <a:schemeClr val="dk1"/>
              </a:buClr>
              <a:buSzPts val="1800"/>
              <a:buChar char="○"/>
              <a:defRPr/>
            </a:lvl8pPr>
            <a:lvl9pPr marL="5486263" lvl="8" indent="-457189" algn="l" rtl="0">
              <a:spcBef>
                <a:spcPts val="1600"/>
              </a:spcBef>
              <a:spcAft>
                <a:spcPts val="1600"/>
              </a:spcAft>
              <a:buClr>
                <a:schemeClr val="dk1"/>
              </a:buClr>
              <a:buSzPts val="1800"/>
              <a:buChar char="■"/>
              <a:defRPr/>
            </a:lvl9pPr>
          </a:lstStyle>
          <a:p>
            <a:endParaRPr/>
          </a:p>
        </p:txBody>
      </p:sp>
    </p:spTree>
    <p:extLst>
      <p:ext uri="{BB962C8B-B14F-4D97-AF65-F5344CB8AC3E}">
        <p14:creationId xmlns:p14="http://schemas.microsoft.com/office/powerpoint/2010/main" val="2474680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7" name="Group 6"/>
          <p:cNvGrpSpPr/>
          <p:nvPr userDrawn="1"/>
        </p:nvGrpSpPr>
        <p:grpSpPr>
          <a:xfrm>
            <a:off x="-14652" y="8"/>
            <a:ext cx="12216387" cy="1094799"/>
            <a:chOff x="-10989" y="0"/>
            <a:chExt cx="9162288" cy="1094798"/>
          </a:xfrm>
        </p:grpSpPr>
        <p:sp>
          <p:nvSpPr>
            <p:cNvPr id="8" name="Rectangle 7"/>
            <p:cNvSpPr/>
            <p:nvPr/>
          </p:nvSpPr>
          <p:spPr>
            <a:xfrm>
              <a:off x="0" y="0"/>
              <a:ext cx="9144000" cy="1094798"/>
            </a:xfrm>
            <a:prstGeom prst="rect">
              <a:avLst/>
            </a:prstGeom>
            <a:solidFill>
              <a:srgbClr val="E4D1B4"/>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9" name="Picture 8" descr="brookings-circular-1color.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1465" y="28160"/>
              <a:ext cx="755637" cy="1005839"/>
            </a:xfrm>
            <a:prstGeom prst="rect">
              <a:avLst/>
            </a:prstGeom>
          </p:spPr>
        </p:pic>
        <p:cxnSp>
          <p:nvCxnSpPr>
            <p:cNvPr id="10" name="Straight Connector 9"/>
            <p:cNvCxnSpPr/>
            <p:nvPr/>
          </p:nvCxnSpPr>
          <p:spPr>
            <a:xfrm>
              <a:off x="-10989" y="1065602"/>
              <a:ext cx="9162288" cy="0"/>
            </a:xfrm>
            <a:prstGeom prst="line">
              <a:avLst/>
            </a:prstGeom>
            <a:ln w="57150" cmpd="thinThick">
              <a:solidFill>
                <a:srgbClr val="11584A"/>
              </a:solidFill>
            </a:ln>
            <a:effectLst/>
          </p:spPr>
          <p:style>
            <a:lnRef idx="2">
              <a:schemeClr val="accent1"/>
            </a:lnRef>
            <a:fillRef idx="0">
              <a:schemeClr val="accent1"/>
            </a:fillRef>
            <a:effectRef idx="1">
              <a:schemeClr val="accent1"/>
            </a:effectRef>
            <a:fontRef idx="minor">
              <a:schemeClr val="tx1"/>
            </a:fontRef>
          </p:style>
        </p:cxnSp>
      </p:grpSp>
      <p:sp>
        <p:nvSpPr>
          <p:cNvPr id="14" name="Content Placeholder 13"/>
          <p:cNvSpPr>
            <a:spLocks noGrp="1"/>
          </p:cNvSpPr>
          <p:nvPr>
            <p:ph sz="quarter" idx="10"/>
          </p:nvPr>
        </p:nvSpPr>
        <p:spPr>
          <a:xfrm>
            <a:off x="609600" y="1484315"/>
            <a:ext cx="10972800" cy="494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p:cNvSpPr>
            <a:spLocks noGrp="1"/>
          </p:cNvSpPr>
          <p:nvPr>
            <p:ph type="body" sz="quarter" idx="15" hasCustomPrompt="1"/>
          </p:nvPr>
        </p:nvSpPr>
        <p:spPr>
          <a:xfrm>
            <a:off x="1184835" y="170675"/>
            <a:ext cx="9822331" cy="936011"/>
          </a:xfrm>
        </p:spPr>
        <p:txBody>
          <a:bodyPr/>
          <a:lstStyle>
            <a:lvl1pPr marL="0" indent="0" algn="ctr">
              <a:buNone/>
              <a:defRPr sz="4400" b="1" baseline="0">
                <a:solidFill>
                  <a:srgbClr val="80061B"/>
                </a:solidFill>
              </a:defRPr>
            </a:lvl1pPr>
          </a:lstStyle>
          <a:p>
            <a:pPr lvl="0"/>
            <a:r>
              <a:rPr lang="en-US" dirty="0"/>
              <a:t>Slide Title</a:t>
            </a:r>
          </a:p>
        </p:txBody>
      </p:sp>
      <p:sp>
        <p:nvSpPr>
          <p:cNvPr id="22" name="Slide Number Placeholder 6"/>
          <p:cNvSpPr txBox="1">
            <a:spLocks/>
          </p:cNvSpPr>
          <p:nvPr userDrawn="1"/>
        </p:nvSpPr>
        <p:spPr>
          <a:xfrm>
            <a:off x="-14652" y="6492875"/>
            <a:ext cx="674725"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B226A4D1-0E4E-3F4B-8B0D-BD18B7D62B3B}" type="slidenum">
              <a:rPr lang="en-US" sz="1600" smtClean="0"/>
              <a:pPr algn="l"/>
              <a:t>‹#›</a:t>
            </a:fld>
            <a:endParaRPr lang="en-US" sz="1600" dirty="0"/>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07021" y="73136"/>
            <a:ext cx="1397858" cy="1197864"/>
          </a:xfrm>
          <a:prstGeom prst="rect">
            <a:avLst/>
          </a:prstGeom>
        </p:spPr>
      </p:pic>
    </p:spTree>
    <p:extLst>
      <p:ext uri="{BB962C8B-B14F-4D97-AF65-F5344CB8AC3E}">
        <p14:creationId xmlns:p14="http://schemas.microsoft.com/office/powerpoint/2010/main" val="1975382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6"/>
          <p:cNvSpPr>
            <a:spLocks noGrp="1"/>
          </p:cNvSpPr>
          <p:nvPr>
            <p:ph type="sldNum" sz="quarter" idx="4294967295"/>
          </p:nvPr>
        </p:nvSpPr>
        <p:spPr>
          <a:xfrm>
            <a:off x="134444" y="6356362"/>
            <a:ext cx="576769" cy="365125"/>
          </a:xfrm>
          <a:prstGeom prst="rect">
            <a:avLst/>
          </a:prstGeom>
        </p:spPr>
        <p:txBody>
          <a:bodyPr/>
          <a:lstStyle/>
          <a:p>
            <a:fld id="{B226A4D1-0E4E-3F4B-8B0D-BD18B7D62B3B}" type="slidenum">
              <a:rPr lang="en-US" sz="1600" smtClean="0"/>
              <a:pPr/>
              <a:t>‹#›</a:t>
            </a:fld>
            <a:endParaRPr lang="en-US" sz="1600" dirty="0"/>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11205" y="5813236"/>
            <a:ext cx="4518963" cy="920579"/>
          </a:xfrm>
          <a:prstGeom prst="rect">
            <a:avLst/>
          </a:prstGeom>
        </p:spPr>
      </p:pic>
      <p:grpSp>
        <p:nvGrpSpPr>
          <p:cNvPr id="7" name="Group 6"/>
          <p:cNvGrpSpPr/>
          <p:nvPr userDrawn="1"/>
        </p:nvGrpSpPr>
        <p:grpSpPr>
          <a:xfrm>
            <a:off x="-14652" y="8"/>
            <a:ext cx="12216384" cy="1094799"/>
            <a:chOff x="-10989" y="0"/>
            <a:chExt cx="9162288" cy="1094798"/>
          </a:xfrm>
        </p:grpSpPr>
        <p:sp>
          <p:nvSpPr>
            <p:cNvPr id="8" name="Rectangle 7"/>
            <p:cNvSpPr/>
            <p:nvPr/>
          </p:nvSpPr>
          <p:spPr>
            <a:xfrm>
              <a:off x="0" y="0"/>
              <a:ext cx="9144000" cy="1094798"/>
            </a:xfrm>
            <a:prstGeom prst="rect">
              <a:avLst/>
            </a:prstGeom>
            <a:solidFill>
              <a:srgbClr val="E4D1B4"/>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10" name="Straight Connector 9"/>
            <p:cNvCxnSpPr/>
            <p:nvPr/>
          </p:nvCxnSpPr>
          <p:spPr>
            <a:xfrm>
              <a:off x="-10989" y="1065602"/>
              <a:ext cx="9162288" cy="0"/>
            </a:xfrm>
            <a:prstGeom prst="line">
              <a:avLst/>
            </a:prstGeom>
            <a:ln w="57150" cmpd="thinThick">
              <a:solidFill>
                <a:srgbClr val="11584A"/>
              </a:solidFill>
            </a:ln>
            <a:effectLst/>
          </p:spPr>
          <p:style>
            <a:lnRef idx="2">
              <a:schemeClr val="accent1"/>
            </a:lnRef>
            <a:fillRef idx="0">
              <a:schemeClr val="accent1"/>
            </a:fillRef>
            <a:effectRef idx="1">
              <a:schemeClr val="accent1"/>
            </a:effectRef>
            <a:fontRef idx="minor">
              <a:schemeClr val="tx1"/>
            </a:fontRef>
          </p:style>
        </p:cxnSp>
      </p:grpSp>
      <p:sp>
        <p:nvSpPr>
          <p:cNvPr id="12" name="TextBox 11"/>
          <p:cNvSpPr txBox="1"/>
          <p:nvPr userDrawn="1"/>
        </p:nvSpPr>
        <p:spPr>
          <a:xfrm>
            <a:off x="4399574" y="105015"/>
            <a:ext cx="3392852" cy="923330"/>
          </a:xfrm>
          <a:prstGeom prst="rect">
            <a:avLst/>
          </a:prstGeom>
          <a:noFill/>
        </p:spPr>
        <p:txBody>
          <a:bodyPr wrap="none" rtlCol="0">
            <a:spAutoFit/>
          </a:bodyPr>
          <a:lstStyle/>
          <a:p>
            <a:r>
              <a:rPr lang="en-US" sz="5400" b="1" dirty="0">
                <a:solidFill>
                  <a:srgbClr val="80061B"/>
                </a:solidFill>
              </a:rPr>
              <a:t>Thank you!</a:t>
            </a:r>
          </a:p>
        </p:txBody>
      </p:sp>
      <p:pic>
        <p:nvPicPr>
          <p:cNvPr id="11" name="Picture 10" descr="A close up of a logo&#10;&#10;Description automatically generated">
            <a:extLst>
              <a:ext uri="{FF2B5EF4-FFF2-40B4-BE49-F238E27FC236}">
                <a16:creationId xmlns:a16="http://schemas.microsoft.com/office/drawing/2014/main" id="{F726C92D-7718-4115-87D7-9ECAC70D555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356137" y="5794105"/>
            <a:ext cx="5260464" cy="939711"/>
          </a:xfrm>
          <a:prstGeom prst="rect">
            <a:avLst/>
          </a:prstGeom>
        </p:spPr>
      </p:pic>
      <p:pic>
        <p:nvPicPr>
          <p:cNvPr id="14" name="Picture 13">
            <a:extLst>
              <a:ext uri="{FF2B5EF4-FFF2-40B4-BE49-F238E27FC236}">
                <a16:creationId xmlns:a16="http://schemas.microsoft.com/office/drawing/2014/main" id="{84B490AA-AD1F-4DA5-AD3B-F90191E0306F}"/>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07021" y="73136"/>
            <a:ext cx="1397858" cy="1197864"/>
          </a:xfrm>
          <a:prstGeom prst="rect">
            <a:avLst/>
          </a:prstGeom>
        </p:spPr>
      </p:pic>
      <p:pic>
        <p:nvPicPr>
          <p:cNvPr id="16" name="Picture 15" descr="brookings-circular-1color.eps">
            <a:extLst>
              <a:ext uri="{FF2B5EF4-FFF2-40B4-BE49-F238E27FC236}">
                <a16:creationId xmlns:a16="http://schemas.microsoft.com/office/drawing/2014/main" id="{C3E37048-8B32-48DC-898A-E4DE779E0DB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200056" y="28168"/>
            <a:ext cx="1007516" cy="1005840"/>
          </a:xfrm>
          <a:prstGeom prst="rect">
            <a:avLst/>
          </a:prstGeom>
        </p:spPr>
      </p:pic>
    </p:spTree>
    <p:extLst>
      <p:ext uri="{BB962C8B-B14F-4D97-AF65-F5344CB8AC3E}">
        <p14:creationId xmlns:p14="http://schemas.microsoft.com/office/powerpoint/2010/main" val="359599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grpSp>
        <p:nvGrpSpPr>
          <p:cNvPr id="7" name="Group 6"/>
          <p:cNvGrpSpPr/>
          <p:nvPr userDrawn="1"/>
        </p:nvGrpSpPr>
        <p:grpSpPr>
          <a:xfrm>
            <a:off x="-14652" y="1"/>
            <a:ext cx="12216384" cy="1094799"/>
            <a:chOff x="-10989" y="0"/>
            <a:chExt cx="9162288" cy="1094798"/>
          </a:xfrm>
        </p:grpSpPr>
        <p:sp>
          <p:nvSpPr>
            <p:cNvPr id="8" name="Rectangle 7"/>
            <p:cNvSpPr/>
            <p:nvPr/>
          </p:nvSpPr>
          <p:spPr>
            <a:xfrm>
              <a:off x="0" y="0"/>
              <a:ext cx="9144000" cy="1094798"/>
            </a:xfrm>
            <a:prstGeom prst="rect">
              <a:avLst/>
            </a:prstGeom>
            <a:solidFill>
              <a:srgbClr val="E4D1B4"/>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2800">
                <a:solidFill>
                  <a:prstClr val="white"/>
                </a:solidFill>
              </a:endParaRPr>
            </a:p>
          </p:txBody>
        </p:sp>
        <p:pic>
          <p:nvPicPr>
            <p:cNvPr id="9" name="Picture 8" descr="brookings-circular-1color.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3839" y="158787"/>
              <a:ext cx="777224" cy="777224"/>
            </a:xfrm>
            <a:prstGeom prst="rect">
              <a:avLst/>
            </a:prstGeom>
          </p:spPr>
        </p:pic>
        <p:cxnSp>
          <p:nvCxnSpPr>
            <p:cNvPr id="10" name="Straight Connector 9"/>
            <p:cNvCxnSpPr/>
            <p:nvPr/>
          </p:nvCxnSpPr>
          <p:spPr>
            <a:xfrm>
              <a:off x="-10989" y="1065602"/>
              <a:ext cx="9162288" cy="0"/>
            </a:xfrm>
            <a:prstGeom prst="line">
              <a:avLst/>
            </a:prstGeom>
            <a:ln w="57150" cmpd="thinThick">
              <a:solidFill>
                <a:srgbClr val="11584A"/>
              </a:solidFill>
            </a:ln>
            <a:effectLst/>
          </p:spPr>
          <p:style>
            <a:lnRef idx="2">
              <a:schemeClr val="accent1"/>
            </a:lnRef>
            <a:fillRef idx="0">
              <a:schemeClr val="accent1"/>
            </a:fillRef>
            <a:effectRef idx="1">
              <a:schemeClr val="accent1"/>
            </a:effectRef>
            <a:fontRef idx="minor">
              <a:schemeClr val="tx1"/>
            </a:fontRef>
          </p:style>
        </p:cxnSp>
      </p:grpSp>
      <p:sp>
        <p:nvSpPr>
          <p:cNvPr id="14" name="Content Placeholder 13"/>
          <p:cNvSpPr>
            <a:spLocks noGrp="1"/>
          </p:cNvSpPr>
          <p:nvPr>
            <p:ph sz="quarter" idx="10"/>
          </p:nvPr>
        </p:nvSpPr>
        <p:spPr>
          <a:xfrm>
            <a:off x="609600" y="1484314"/>
            <a:ext cx="10972800" cy="494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p:cNvSpPr>
            <a:spLocks noGrp="1"/>
          </p:cNvSpPr>
          <p:nvPr>
            <p:ph type="body" sz="quarter" idx="15" hasCustomPrompt="1"/>
          </p:nvPr>
        </p:nvSpPr>
        <p:spPr>
          <a:xfrm>
            <a:off x="1276121" y="170663"/>
            <a:ext cx="9822331" cy="936011"/>
          </a:xfrm>
        </p:spPr>
        <p:txBody>
          <a:bodyPr/>
          <a:lstStyle>
            <a:lvl1pPr marL="0" indent="0" algn="ctr">
              <a:buNone/>
              <a:defRPr sz="4400" baseline="0">
                <a:solidFill>
                  <a:srgbClr val="80061B"/>
                </a:solidFill>
              </a:defRPr>
            </a:lvl1pPr>
          </a:lstStyle>
          <a:p>
            <a:pPr lvl="0"/>
            <a:r>
              <a:rPr lang="en-US" dirty="0"/>
              <a:t>Slide Title</a:t>
            </a:r>
          </a:p>
        </p:txBody>
      </p:sp>
      <p:sp>
        <p:nvSpPr>
          <p:cNvPr id="22" name="Slide Number Placeholder 6"/>
          <p:cNvSpPr txBox="1">
            <a:spLocks/>
          </p:cNvSpPr>
          <p:nvPr userDrawn="1"/>
        </p:nvSpPr>
        <p:spPr>
          <a:xfrm>
            <a:off x="0" y="6518275"/>
            <a:ext cx="674725"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B226A4D1-0E4E-3F4B-8B0D-BD18B7D62B3B}" type="slidenum">
              <a:rPr lang="en-US" sz="1600" b="0" smtClean="0">
                <a:solidFill>
                  <a:prstClr val="black">
                    <a:tint val="75000"/>
                  </a:prstClr>
                </a:solidFill>
              </a:rPr>
              <a:pPr algn="l"/>
              <a:t>‹#›</a:t>
            </a:fld>
            <a:endParaRPr lang="en-US" sz="1600" b="0" dirty="0">
              <a:solidFill>
                <a:prstClr val="black">
                  <a:tint val="75000"/>
                </a:prstClr>
              </a:solidFill>
            </a:endParaRPr>
          </a:p>
        </p:txBody>
      </p:sp>
      <p:sp>
        <p:nvSpPr>
          <p:cNvPr id="11" name="Rectangle 10">
            <a:extLst>
              <a:ext uri="{FF2B5EF4-FFF2-40B4-BE49-F238E27FC236}">
                <a16:creationId xmlns:a16="http://schemas.microsoft.com/office/drawing/2014/main" id="{5744CBF8-42DF-2A47-B69D-AEDD5D442417}"/>
              </a:ext>
            </a:extLst>
          </p:cNvPr>
          <p:cNvSpPr/>
          <p:nvPr userDrawn="1"/>
        </p:nvSpPr>
        <p:spPr bwMode="auto">
          <a:xfrm>
            <a:off x="10972801" y="76200"/>
            <a:ext cx="1157881" cy="914400"/>
          </a:xfrm>
          <a:prstGeom prst="rect">
            <a:avLst/>
          </a:prstGeom>
          <a:solidFill>
            <a:srgbClr val="E4D2B5"/>
          </a:solidFill>
          <a:ln w="2857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marL="0" marR="0" indent="0" algn="l" defTabSz="1219170" rtl="0" eaLnBrk="0" fontAlgn="base" latinLnBrk="0" hangingPunct="0">
              <a:lnSpc>
                <a:spcPct val="100000"/>
              </a:lnSpc>
              <a:spcBef>
                <a:spcPct val="0"/>
              </a:spcBef>
              <a:spcAft>
                <a:spcPct val="0"/>
              </a:spcAft>
              <a:buClrTx/>
              <a:buSzTx/>
              <a:buFontTx/>
              <a:buNone/>
              <a:tabLst/>
            </a:pPr>
            <a:endParaRPr kumimoji="0" lang="en-US" sz="3733" b="1" i="0" u="none" strike="noStrike" cap="none" normalizeH="0" baseline="0">
              <a:ln>
                <a:noFill/>
              </a:ln>
              <a:solidFill>
                <a:schemeClr val="tx1"/>
              </a:solidFill>
              <a:effectLst/>
              <a:latin typeface="Arial" charset="0"/>
            </a:endParaRPr>
          </a:p>
        </p:txBody>
      </p:sp>
      <p:pic>
        <p:nvPicPr>
          <p:cNvPr id="12" name="Picture 11" descr="brookings-circular-1color.eps">
            <a:extLst>
              <a:ext uri="{FF2B5EF4-FFF2-40B4-BE49-F238E27FC236}">
                <a16:creationId xmlns:a16="http://schemas.microsoft.com/office/drawing/2014/main" id="{82B49FA7-F814-6E48-A855-61721143F9B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76001" y="90954"/>
            <a:ext cx="946529" cy="899647"/>
          </a:xfrm>
          <a:prstGeom prst="rect">
            <a:avLst/>
          </a:prstGeom>
        </p:spPr>
      </p:pic>
      <p:pic>
        <p:nvPicPr>
          <p:cNvPr id="13" name="Picture 12">
            <a:extLst>
              <a:ext uri="{FF2B5EF4-FFF2-40B4-BE49-F238E27FC236}">
                <a16:creationId xmlns:a16="http://schemas.microsoft.com/office/drawing/2014/main" id="{4447C308-B40D-BD43-BC4D-8DC0F1EAD49D}"/>
              </a:ext>
            </a:extLst>
          </p:cNvPr>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227008" y="53138"/>
            <a:ext cx="1584960" cy="1198729"/>
          </a:xfrm>
          <a:prstGeom prst="rect">
            <a:avLst/>
          </a:prstGeom>
        </p:spPr>
      </p:pic>
    </p:spTree>
    <p:extLst>
      <p:ext uri="{BB962C8B-B14F-4D97-AF65-F5344CB8AC3E}">
        <p14:creationId xmlns:p14="http://schemas.microsoft.com/office/powerpoint/2010/main" val="2674841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grpSp>
        <p:nvGrpSpPr>
          <p:cNvPr id="7" name="Group 6"/>
          <p:cNvGrpSpPr/>
          <p:nvPr userDrawn="1"/>
        </p:nvGrpSpPr>
        <p:grpSpPr>
          <a:xfrm>
            <a:off x="-14652" y="0"/>
            <a:ext cx="12216384" cy="1094798"/>
            <a:chOff x="-10989" y="0"/>
            <a:chExt cx="9162288" cy="1094798"/>
          </a:xfrm>
        </p:grpSpPr>
        <p:sp>
          <p:nvSpPr>
            <p:cNvPr id="8" name="Rectangle 7"/>
            <p:cNvSpPr/>
            <p:nvPr/>
          </p:nvSpPr>
          <p:spPr>
            <a:xfrm>
              <a:off x="0" y="0"/>
              <a:ext cx="9144000" cy="1094798"/>
            </a:xfrm>
            <a:prstGeom prst="rect">
              <a:avLst/>
            </a:prstGeom>
            <a:solidFill>
              <a:srgbClr val="E4D1B4"/>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10" name="Straight Connector 9"/>
            <p:cNvCxnSpPr/>
            <p:nvPr/>
          </p:nvCxnSpPr>
          <p:spPr>
            <a:xfrm>
              <a:off x="-10989" y="1065602"/>
              <a:ext cx="9162288" cy="0"/>
            </a:xfrm>
            <a:prstGeom prst="line">
              <a:avLst/>
            </a:prstGeom>
            <a:ln w="57150" cmpd="thinThick">
              <a:solidFill>
                <a:srgbClr val="11584A"/>
              </a:solidFill>
            </a:ln>
            <a:effectLst/>
          </p:spPr>
          <p:style>
            <a:lnRef idx="2">
              <a:schemeClr val="accent1"/>
            </a:lnRef>
            <a:fillRef idx="0">
              <a:schemeClr val="accent1"/>
            </a:fillRef>
            <a:effectRef idx="1">
              <a:schemeClr val="accent1"/>
            </a:effectRef>
            <a:fontRef idx="minor">
              <a:schemeClr val="tx1"/>
            </a:fontRef>
          </p:style>
        </p:cxnSp>
      </p:grpSp>
      <p:sp>
        <p:nvSpPr>
          <p:cNvPr id="14" name="Content Placeholder 13"/>
          <p:cNvSpPr>
            <a:spLocks noGrp="1"/>
          </p:cNvSpPr>
          <p:nvPr>
            <p:ph sz="quarter" idx="10"/>
          </p:nvPr>
        </p:nvSpPr>
        <p:spPr>
          <a:xfrm>
            <a:off x="609600" y="1484313"/>
            <a:ext cx="10972800" cy="494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p:cNvSpPr>
            <a:spLocks noGrp="1"/>
          </p:cNvSpPr>
          <p:nvPr>
            <p:ph type="body" sz="quarter" idx="15" hasCustomPrompt="1"/>
          </p:nvPr>
        </p:nvSpPr>
        <p:spPr>
          <a:xfrm>
            <a:off x="1276121" y="49744"/>
            <a:ext cx="9822331" cy="936011"/>
          </a:xfrm>
        </p:spPr>
        <p:txBody>
          <a:bodyPr anchor="ctr"/>
          <a:lstStyle>
            <a:lvl1pPr marL="0" indent="0" algn="ctr">
              <a:buNone/>
              <a:defRPr sz="4400" baseline="0">
                <a:solidFill>
                  <a:srgbClr val="80061B"/>
                </a:solidFill>
              </a:defRPr>
            </a:lvl1pPr>
          </a:lstStyle>
          <a:p>
            <a:pPr lvl="0"/>
            <a:r>
              <a:rPr lang="en-US" dirty="0"/>
              <a:t>Slide Title</a:t>
            </a:r>
          </a:p>
        </p:txBody>
      </p:sp>
      <p:sp>
        <p:nvSpPr>
          <p:cNvPr id="22" name="Slide Number Placeholder 6"/>
          <p:cNvSpPr txBox="1">
            <a:spLocks/>
          </p:cNvSpPr>
          <p:nvPr userDrawn="1"/>
        </p:nvSpPr>
        <p:spPr>
          <a:xfrm>
            <a:off x="0" y="6483757"/>
            <a:ext cx="674725"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B226A4D1-0E4E-3F4B-8B0D-BD18B7D62B3B}" type="slidenum">
              <a:rPr lang="en-US" sz="1600" smtClean="0"/>
              <a:pPr algn="l"/>
              <a:t>‹#›</a:t>
            </a:fld>
            <a:endParaRPr lang="en-US" sz="1600" dirty="0"/>
          </a:p>
        </p:txBody>
      </p:sp>
      <p:sp>
        <p:nvSpPr>
          <p:cNvPr id="33" name="Content Placeholder 32"/>
          <p:cNvSpPr>
            <a:spLocks noGrp="1"/>
          </p:cNvSpPr>
          <p:nvPr>
            <p:ph sz="quarter" idx="19" hasCustomPrompt="1"/>
          </p:nvPr>
        </p:nvSpPr>
        <p:spPr>
          <a:xfrm>
            <a:off x="9872024" y="6424613"/>
            <a:ext cx="1710376" cy="332488"/>
          </a:xfrm>
        </p:spPr>
        <p:txBody>
          <a:bodyPr>
            <a:normAutofit/>
          </a:bodyPr>
          <a:lstStyle>
            <a:lvl1pPr marL="0" indent="0">
              <a:buNone/>
              <a:defRPr sz="1400"/>
            </a:lvl1pPr>
            <a:lvl5pPr marL="1828800" indent="0">
              <a:buNone/>
              <a:defRPr/>
            </a:lvl5pPr>
          </a:lstStyle>
          <a:p>
            <a:pPr lvl="0"/>
            <a:r>
              <a:rPr lang="en-US" dirty="0"/>
              <a:t>References</a:t>
            </a:r>
          </a:p>
        </p:txBody>
      </p:sp>
      <p:pic>
        <p:nvPicPr>
          <p:cNvPr id="11" name="Picture 10" descr="brookings-circular-1colo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54641" y="164914"/>
            <a:ext cx="777224" cy="777224"/>
          </a:xfrm>
          <a:prstGeom prst="rect">
            <a:avLst/>
          </a:prstGeom>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61514" y="67676"/>
            <a:ext cx="1398850" cy="1198729"/>
          </a:xfrm>
          <a:prstGeom prst="rect">
            <a:avLst/>
          </a:prstGeom>
        </p:spPr>
      </p:pic>
    </p:spTree>
    <p:extLst>
      <p:ext uri="{BB962C8B-B14F-4D97-AF65-F5344CB8AC3E}">
        <p14:creationId xmlns:p14="http://schemas.microsoft.com/office/powerpoint/2010/main" val="2285016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grpSp>
        <p:nvGrpSpPr>
          <p:cNvPr id="7" name="Group 6"/>
          <p:cNvGrpSpPr/>
          <p:nvPr userDrawn="1"/>
        </p:nvGrpSpPr>
        <p:grpSpPr>
          <a:xfrm>
            <a:off x="-14652" y="0"/>
            <a:ext cx="12216384" cy="1094798"/>
            <a:chOff x="-10989" y="0"/>
            <a:chExt cx="9162288" cy="1094798"/>
          </a:xfrm>
        </p:grpSpPr>
        <p:sp>
          <p:nvSpPr>
            <p:cNvPr id="8" name="Rectangle 7"/>
            <p:cNvSpPr/>
            <p:nvPr/>
          </p:nvSpPr>
          <p:spPr>
            <a:xfrm>
              <a:off x="0" y="0"/>
              <a:ext cx="9144000" cy="1094798"/>
            </a:xfrm>
            <a:prstGeom prst="rect">
              <a:avLst/>
            </a:prstGeom>
            <a:solidFill>
              <a:srgbClr val="E4D1B4"/>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10" name="Straight Connector 9"/>
            <p:cNvCxnSpPr/>
            <p:nvPr/>
          </p:nvCxnSpPr>
          <p:spPr>
            <a:xfrm>
              <a:off x="-10989" y="1065602"/>
              <a:ext cx="9162288" cy="0"/>
            </a:xfrm>
            <a:prstGeom prst="line">
              <a:avLst/>
            </a:prstGeom>
            <a:ln w="57150" cmpd="thinThick">
              <a:solidFill>
                <a:srgbClr val="11584A"/>
              </a:solidFill>
            </a:ln>
            <a:effectLst/>
          </p:spPr>
          <p:style>
            <a:lnRef idx="2">
              <a:schemeClr val="accent1"/>
            </a:lnRef>
            <a:fillRef idx="0">
              <a:schemeClr val="accent1"/>
            </a:fillRef>
            <a:effectRef idx="1">
              <a:schemeClr val="accent1"/>
            </a:effectRef>
            <a:fontRef idx="minor">
              <a:schemeClr val="tx1"/>
            </a:fontRef>
          </p:style>
        </p:cxnSp>
      </p:grpSp>
      <p:sp>
        <p:nvSpPr>
          <p:cNvPr id="14" name="Content Placeholder 13"/>
          <p:cNvSpPr>
            <a:spLocks noGrp="1"/>
          </p:cNvSpPr>
          <p:nvPr>
            <p:ph sz="quarter" idx="10"/>
          </p:nvPr>
        </p:nvSpPr>
        <p:spPr>
          <a:xfrm>
            <a:off x="609600" y="1484313"/>
            <a:ext cx="10972800" cy="494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Slide Number Placeholder 6"/>
          <p:cNvSpPr txBox="1">
            <a:spLocks/>
          </p:cNvSpPr>
          <p:nvPr userDrawn="1"/>
        </p:nvSpPr>
        <p:spPr>
          <a:xfrm>
            <a:off x="0" y="6547725"/>
            <a:ext cx="674725"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B226A4D1-0E4E-3F4B-8B0D-BD18B7D62B3B}" type="slidenum">
              <a:rPr lang="en-US" sz="1600" smtClean="0"/>
              <a:pPr algn="l"/>
              <a:t>‹#›</a:t>
            </a:fld>
            <a:endParaRPr lang="en-US" sz="1600" dirty="0"/>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07021" y="73123"/>
            <a:ext cx="1865133" cy="1198729"/>
          </a:xfrm>
          <a:prstGeom prst="rect">
            <a:avLst/>
          </a:prstGeom>
        </p:spPr>
      </p:pic>
      <p:sp>
        <p:nvSpPr>
          <p:cNvPr id="33" name="Content Placeholder 32"/>
          <p:cNvSpPr>
            <a:spLocks noGrp="1"/>
          </p:cNvSpPr>
          <p:nvPr>
            <p:ph sz="quarter" idx="19" hasCustomPrompt="1"/>
          </p:nvPr>
        </p:nvSpPr>
        <p:spPr>
          <a:xfrm>
            <a:off x="9872024" y="6424613"/>
            <a:ext cx="1710376" cy="332488"/>
          </a:xfrm>
        </p:spPr>
        <p:txBody>
          <a:bodyPr>
            <a:normAutofit/>
          </a:bodyPr>
          <a:lstStyle>
            <a:lvl1pPr marL="0" indent="0">
              <a:buNone/>
              <a:defRPr sz="1400"/>
            </a:lvl1pPr>
            <a:lvl5pPr marL="1828800" indent="0">
              <a:buNone/>
              <a:defRPr/>
            </a:lvl5pPr>
          </a:lstStyle>
          <a:p>
            <a:pPr lvl="0"/>
            <a:r>
              <a:rPr lang="en-US" dirty="0"/>
              <a:t>References</a:t>
            </a:r>
          </a:p>
        </p:txBody>
      </p:sp>
      <p:sp>
        <p:nvSpPr>
          <p:cNvPr id="12" name="Text Placeholder 20">
            <a:extLst>
              <a:ext uri="{FF2B5EF4-FFF2-40B4-BE49-F238E27FC236}">
                <a16:creationId xmlns:a16="http://schemas.microsoft.com/office/drawing/2014/main" id="{91024FD4-1DA6-467F-A4F2-266551F04337}"/>
              </a:ext>
            </a:extLst>
          </p:cNvPr>
          <p:cNvSpPr>
            <a:spLocks noGrp="1"/>
          </p:cNvSpPr>
          <p:nvPr>
            <p:ph type="body" sz="quarter" idx="15" hasCustomPrompt="1"/>
          </p:nvPr>
        </p:nvSpPr>
        <p:spPr>
          <a:xfrm>
            <a:off x="1384301" y="60463"/>
            <a:ext cx="8922468" cy="936011"/>
          </a:xfrm>
        </p:spPr>
        <p:txBody>
          <a:bodyPr/>
          <a:lstStyle>
            <a:lvl1pPr marL="0" indent="0" algn="ctr">
              <a:buNone/>
              <a:defRPr sz="4400" baseline="0">
                <a:solidFill>
                  <a:srgbClr val="80061B"/>
                </a:solidFill>
              </a:defRPr>
            </a:lvl1pPr>
          </a:lstStyle>
          <a:p>
            <a:pPr lvl="0"/>
            <a:r>
              <a:rPr lang="en-US" dirty="0"/>
              <a:t>Slide Title</a:t>
            </a:r>
          </a:p>
        </p:txBody>
      </p:sp>
      <p:pic>
        <p:nvPicPr>
          <p:cNvPr id="13" name="Picture 12" descr="brookings-circular-1color.eps">
            <a:extLst>
              <a:ext uri="{FF2B5EF4-FFF2-40B4-BE49-F238E27FC236}">
                <a16:creationId xmlns:a16="http://schemas.microsoft.com/office/drawing/2014/main" id="{52DE61E5-2EF3-3747-A2B2-2B0A4CE0C9C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225390" y="44972"/>
            <a:ext cx="914381" cy="914400"/>
          </a:xfrm>
          <a:prstGeom prst="rect">
            <a:avLst/>
          </a:prstGeom>
        </p:spPr>
      </p:pic>
    </p:spTree>
    <p:extLst>
      <p:ext uri="{BB962C8B-B14F-4D97-AF65-F5344CB8AC3E}">
        <p14:creationId xmlns:p14="http://schemas.microsoft.com/office/powerpoint/2010/main" val="2459935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grpSp>
        <p:nvGrpSpPr>
          <p:cNvPr id="7" name="Group 6"/>
          <p:cNvGrpSpPr/>
          <p:nvPr userDrawn="1"/>
        </p:nvGrpSpPr>
        <p:grpSpPr>
          <a:xfrm>
            <a:off x="-14652" y="0"/>
            <a:ext cx="12216384" cy="1094798"/>
            <a:chOff x="-10989" y="0"/>
            <a:chExt cx="9162288" cy="1094798"/>
          </a:xfrm>
        </p:grpSpPr>
        <p:sp>
          <p:nvSpPr>
            <p:cNvPr id="8" name="Rectangle 7"/>
            <p:cNvSpPr/>
            <p:nvPr/>
          </p:nvSpPr>
          <p:spPr>
            <a:xfrm>
              <a:off x="0" y="0"/>
              <a:ext cx="9144000" cy="1094798"/>
            </a:xfrm>
            <a:prstGeom prst="rect">
              <a:avLst/>
            </a:prstGeom>
            <a:solidFill>
              <a:srgbClr val="E4D1B4"/>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10" name="Straight Connector 9"/>
            <p:cNvCxnSpPr/>
            <p:nvPr/>
          </p:nvCxnSpPr>
          <p:spPr>
            <a:xfrm>
              <a:off x="-10989" y="1065602"/>
              <a:ext cx="9162288" cy="0"/>
            </a:xfrm>
            <a:prstGeom prst="line">
              <a:avLst/>
            </a:prstGeom>
            <a:ln w="57150" cmpd="thinThick">
              <a:solidFill>
                <a:srgbClr val="11584A"/>
              </a:solidFill>
            </a:ln>
            <a:effectLst/>
          </p:spPr>
          <p:style>
            <a:lnRef idx="2">
              <a:schemeClr val="accent1"/>
            </a:lnRef>
            <a:fillRef idx="0">
              <a:schemeClr val="accent1"/>
            </a:fillRef>
            <a:effectRef idx="1">
              <a:schemeClr val="accent1"/>
            </a:effectRef>
            <a:fontRef idx="minor">
              <a:schemeClr val="tx1"/>
            </a:fontRef>
          </p:style>
        </p:cxnSp>
      </p:grpSp>
      <p:sp>
        <p:nvSpPr>
          <p:cNvPr id="14" name="Content Placeholder 13"/>
          <p:cNvSpPr>
            <a:spLocks noGrp="1"/>
          </p:cNvSpPr>
          <p:nvPr>
            <p:ph sz="quarter" idx="10"/>
          </p:nvPr>
        </p:nvSpPr>
        <p:spPr>
          <a:xfrm>
            <a:off x="609600" y="1484313"/>
            <a:ext cx="10972800" cy="494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Slide Number Placeholder 6"/>
          <p:cNvSpPr txBox="1">
            <a:spLocks/>
          </p:cNvSpPr>
          <p:nvPr userDrawn="1"/>
        </p:nvSpPr>
        <p:spPr>
          <a:xfrm>
            <a:off x="0" y="6527629"/>
            <a:ext cx="674725"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B226A4D1-0E4E-3F4B-8B0D-BD18B7D62B3B}" type="slidenum">
              <a:rPr lang="en-US" sz="1600" smtClean="0"/>
              <a:pPr algn="l"/>
              <a:t>‹#›</a:t>
            </a:fld>
            <a:endParaRPr lang="en-US" sz="1600" dirty="0"/>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07021" y="73123"/>
            <a:ext cx="1865133" cy="1198729"/>
          </a:xfrm>
          <a:prstGeom prst="rect">
            <a:avLst/>
          </a:prstGeom>
        </p:spPr>
      </p:pic>
      <p:sp>
        <p:nvSpPr>
          <p:cNvPr id="33" name="Content Placeholder 32"/>
          <p:cNvSpPr>
            <a:spLocks noGrp="1"/>
          </p:cNvSpPr>
          <p:nvPr>
            <p:ph sz="quarter" idx="19" hasCustomPrompt="1"/>
          </p:nvPr>
        </p:nvSpPr>
        <p:spPr>
          <a:xfrm>
            <a:off x="9872024" y="6424613"/>
            <a:ext cx="1710376" cy="332488"/>
          </a:xfrm>
        </p:spPr>
        <p:txBody>
          <a:bodyPr>
            <a:normAutofit/>
          </a:bodyPr>
          <a:lstStyle>
            <a:lvl1pPr marL="0" indent="0">
              <a:buNone/>
              <a:defRPr sz="1400"/>
            </a:lvl1pPr>
            <a:lvl5pPr marL="1828800" indent="0">
              <a:buNone/>
              <a:defRPr/>
            </a:lvl5pPr>
          </a:lstStyle>
          <a:p>
            <a:pPr lvl="0"/>
            <a:r>
              <a:rPr lang="en-US" dirty="0"/>
              <a:t>References</a:t>
            </a:r>
          </a:p>
        </p:txBody>
      </p:sp>
      <p:sp>
        <p:nvSpPr>
          <p:cNvPr id="12" name="Text Placeholder 20">
            <a:extLst>
              <a:ext uri="{FF2B5EF4-FFF2-40B4-BE49-F238E27FC236}">
                <a16:creationId xmlns:a16="http://schemas.microsoft.com/office/drawing/2014/main" id="{91024FD4-1DA6-467F-A4F2-266551F04337}"/>
              </a:ext>
            </a:extLst>
          </p:cNvPr>
          <p:cNvSpPr>
            <a:spLocks noGrp="1"/>
          </p:cNvSpPr>
          <p:nvPr>
            <p:ph type="body" sz="quarter" idx="15" hasCustomPrompt="1"/>
          </p:nvPr>
        </p:nvSpPr>
        <p:spPr>
          <a:xfrm>
            <a:off x="1384301" y="60463"/>
            <a:ext cx="8922468" cy="936011"/>
          </a:xfrm>
        </p:spPr>
        <p:txBody>
          <a:bodyPr/>
          <a:lstStyle>
            <a:lvl1pPr marL="0" indent="0" algn="ctr">
              <a:buNone/>
              <a:defRPr sz="4400" baseline="0">
                <a:solidFill>
                  <a:srgbClr val="80061B"/>
                </a:solidFill>
              </a:defRPr>
            </a:lvl1pPr>
          </a:lstStyle>
          <a:p>
            <a:pPr lvl="0"/>
            <a:r>
              <a:rPr lang="en-US" dirty="0"/>
              <a:t>Slide Title</a:t>
            </a:r>
          </a:p>
        </p:txBody>
      </p:sp>
      <p:pic>
        <p:nvPicPr>
          <p:cNvPr id="13" name="Picture 12" descr="brookings-circular-1color.eps">
            <a:extLst>
              <a:ext uri="{FF2B5EF4-FFF2-40B4-BE49-F238E27FC236}">
                <a16:creationId xmlns:a16="http://schemas.microsoft.com/office/drawing/2014/main" id="{D564A778-1705-034C-BAC1-44BDF4A481F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225390" y="44972"/>
            <a:ext cx="914381" cy="914400"/>
          </a:xfrm>
          <a:prstGeom prst="rect">
            <a:avLst/>
          </a:prstGeom>
        </p:spPr>
      </p:pic>
    </p:spTree>
    <p:extLst>
      <p:ext uri="{BB962C8B-B14F-4D97-AF65-F5344CB8AC3E}">
        <p14:creationId xmlns:p14="http://schemas.microsoft.com/office/powerpoint/2010/main" val="4083459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grpSp>
        <p:nvGrpSpPr>
          <p:cNvPr id="7" name="Group 6"/>
          <p:cNvGrpSpPr/>
          <p:nvPr userDrawn="1"/>
        </p:nvGrpSpPr>
        <p:grpSpPr>
          <a:xfrm>
            <a:off x="-14652" y="0"/>
            <a:ext cx="12216384" cy="1094798"/>
            <a:chOff x="-10989" y="0"/>
            <a:chExt cx="9162288" cy="1094798"/>
          </a:xfrm>
        </p:grpSpPr>
        <p:sp>
          <p:nvSpPr>
            <p:cNvPr id="8" name="Rectangle 7"/>
            <p:cNvSpPr/>
            <p:nvPr/>
          </p:nvSpPr>
          <p:spPr>
            <a:xfrm>
              <a:off x="0" y="0"/>
              <a:ext cx="9144000" cy="1094798"/>
            </a:xfrm>
            <a:prstGeom prst="rect">
              <a:avLst/>
            </a:prstGeom>
            <a:solidFill>
              <a:srgbClr val="E4D1B4"/>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10" name="Straight Connector 9"/>
            <p:cNvCxnSpPr/>
            <p:nvPr/>
          </p:nvCxnSpPr>
          <p:spPr>
            <a:xfrm>
              <a:off x="-10989" y="1065602"/>
              <a:ext cx="9162288" cy="0"/>
            </a:xfrm>
            <a:prstGeom prst="line">
              <a:avLst/>
            </a:prstGeom>
            <a:ln w="57150" cmpd="thinThick">
              <a:solidFill>
                <a:srgbClr val="11584A"/>
              </a:solidFill>
            </a:ln>
            <a:effectLst/>
          </p:spPr>
          <p:style>
            <a:lnRef idx="2">
              <a:schemeClr val="accent1"/>
            </a:lnRef>
            <a:fillRef idx="0">
              <a:schemeClr val="accent1"/>
            </a:fillRef>
            <a:effectRef idx="1">
              <a:schemeClr val="accent1"/>
            </a:effectRef>
            <a:fontRef idx="minor">
              <a:schemeClr val="tx1"/>
            </a:fontRef>
          </p:style>
        </p:cxnSp>
      </p:grpSp>
      <p:sp>
        <p:nvSpPr>
          <p:cNvPr id="14" name="Content Placeholder 13"/>
          <p:cNvSpPr>
            <a:spLocks noGrp="1"/>
          </p:cNvSpPr>
          <p:nvPr>
            <p:ph sz="quarter" idx="10"/>
          </p:nvPr>
        </p:nvSpPr>
        <p:spPr>
          <a:xfrm>
            <a:off x="609600" y="1484313"/>
            <a:ext cx="10972800" cy="494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Slide Number Placeholder 6"/>
          <p:cNvSpPr txBox="1">
            <a:spLocks/>
          </p:cNvSpPr>
          <p:nvPr userDrawn="1"/>
        </p:nvSpPr>
        <p:spPr>
          <a:xfrm>
            <a:off x="-14652" y="6493805"/>
            <a:ext cx="674725"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B226A4D1-0E4E-3F4B-8B0D-BD18B7D62B3B}" type="slidenum">
              <a:rPr lang="en-US" sz="1600" smtClean="0"/>
              <a:pPr algn="l"/>
              <a:t>‹#›</a:t>
            </a:fld>
            <a:endParaRPr lang="en-US" sz="1600" dirty="0"/>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07021" y="73123"/>
            <a:ext cx="1865133" cy="1198729"/>
          </a:xfrm>
          <a:prstGeom prst="rect">
            <a:avLst/>
          </a:prstGeom>
        </p:spPr>
      </p:pic>
      <p:sp>
        <p:nvSpPr>
          <p:cNvPr id="33" name="Content Placeholder 32"/>
          <p:cNvSpPr>
            <a:spLocks noGrp="1"/>
          </p:cNvSpPr>
          <p:nvPr>
            <p:ph sz="quarter" idx="19" hasCustomPrompt="1"/>
          </p:nvPr>
        </p:nvSpPr>
        <p:spPr>
          <a:xfrm>
            <a:off x="9872024" y="6424613"/>
            <a:ext cx="1710376" cy="332488"/>
          </a:xfrm>
        </p:spPr>
        <p:txBody>
          <a:bodyPr>
            <a:normAutofit/>
          </a:bodyPr>
          <a:lstStyle>
            <a:lvl1pPr marL="0" indent="0">
              <a:buNone/>
              <a:defRPr sz="1400"/>
            </a:lvl1pPr>
            <a:lvl5pPr marL="1828800" indent="0">
              <a:buNone/>
              <a:defRPr/>
            </a:lvl5pPr>
          </a:lstStyle>
          <a:p>
            <a:pPr lvl="0"/>
            <a:r>
              <a:rPr lang="en-US" dirty="0"/>
              <a:t>References</a:t>
            </a:r>
          </a:p>
        </p:txBody>
      </p:sp>
      <p:sp>
        <p:nvSpPr>
          <p:cNvPr id="12" name="Text Placeholder 20">
            <a:extLst>
              <a:ext uri="{FF2B5EF4-FFF2-40B4-BE49-F238E27FC236}">
                <a16:creationId xmlns:a16="http://schemas.microsoft.com/office/drawing/2014/main" id="{91024FD4-1DA6-467F-A4F2-266551F04337}"/>
              </a:ext>
            </a:extLst>
          </p:cNvPr>
          <p:cNvSpPr>
            <a:spLocks noGrp="1"/>
          </p:cNvSpPr>
          <p:nvPr>
            <p:ph type="body" sz="quarter" idx="15" hasCustomPrompt="1"/>
          </p:nvPr>
        </p:nvSpPr>
        <p:spPr>
          <a:xfrm>
            <a:off x="1384301" y="60463"/>
            <a:ext cx="8922468" cy="936011"/>
          </a:xfrm>
        </p:spPr>
        <p:txBody>
          <a:bodyPr/>
          <a:lstStyle>
            <a:lvl1pPr marL="0" indent="0" algn="ctr">
              <a:buNone/>
              <a:defRPr sz="4400" baseline="0">
                <a:solidFill>
                  <a:srgbClr val="80061B"/>
                </a:solidFill>
              </a:defRPr>
            </a:lvl1pPr>
          </a:lstStyle>
          <a:p>
            <a:pPr lvl="0"/>
            <a:r>
              <a:rPr lang="en-US" dirty="0"/>
              <a:t>Slide Title</a:t>
            </a:r>
          </a:p>
        </p:txBody>
      </p:sp>
      <p:pic>
        <p:nvPicPr>
          <p:cNvPr id="13" name="Picture 12" descr="brookings-circular-1color.eps">
            <a:extLst>
              <a:ext uri="{FF2B5EF4-FFF2-40B4-BE49-F238E27FC236}">
                <a16:creationId xmlns:a16="http://schemas.microsoft.com/office/drawing/2014/main" id="{4F6F0F97-5D9F-6B42-A175-E3CD2EE876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225390" y="44972"/>
            <a:ext cx="914381" cy="914400"/>
          </a:xfrm>
          <a:prstGeom prst="rect">
            <a:avLst/>
          </a:prstGeom>
        </p:spPr>
      </p:pic>
    </p:spTree>
    <p:extLst>
      <p:ext uri="{BB962C8B-B14F-4D97-AF65-F5344CB8AC3E}">
        <p14:creationId xmlns:p14="http://schemas.microsoft.com/office/powerpoint/2010/main" val="3367347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72_Title and Content">
    <p:spTree>
      <p:nvGrpSpPr>
        <p:cNvPr id="1" name=""/>
        <p:cNvGrpSpPr/>
        <p:nvPr/>
      </p:nvGrpSpPr>
      <p:grpSpPr>
        <a:xfrm>
          <a:off x="0" y="0"/>
          <a:ext cx="0" cy="0"/>
          <a:chOff x="0" y="0"/>
          <a:chExt cx="0" cy="0"/>
        </a:xfrm>
      </p:grpSpPr>
      <p:sp>
        <p:nvSpPr>
          <p:cNvPr id="8" name="Rectangle 7"/>
          <p:cNvSpPr/>
          <p:nvPr/>
        </p:nvSpPr>
        <p:spPr>
          <a:xfrm>
            <a:off x="0" y="1"/>
            <a:ext cx="12192000" cy="1094799"/>
          </a:xfrm>
          <a:prstGeom prst="rect">
            <a:avLst/>
          </a:prstGeom>
          <a:solidFill>
            <a:srgbClr val="E4D1B4"/>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9" name="Picture 8" descr="brookings-circular-1color.eps"/>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225390" y="44972"/>
            <a:ext cx="914381" cy="914400"/>
          </a:xfrm>
          <a:prstGeom prst="rect">
            <a:avLst/>
          </a:prstGeom>
        </p:spPr>
      </p:pic>
      <p:cxnSp>
        <p:nvCxnSpPr>
          <p:cNvPr id="10" name="Straight Connector 9"/>
          <p:cNvCxnSpPr/>
          <p:nvPr/>
        </p:nvCxnSpPr>
        <p:spPr>
          <a:xfrm>
            <a:off x="-14652" y="1065603"/>
            <a:ext cx="12216384" cy="0"/>
          </a:xfrm>
          <a:prstGeom prst="line">
            <a:avLst/>
          </a:prstGeom>
          <a:ln w="57150" cmpd="thinThick">
            <a:solidFill>
              <a:srgbClr val="11584A"/>
            </a:solidFill>
          </a:ln>
          <a:effectLst/>
        </p:spPr>
        <p:style>
          <a:lnRef idx="2">
            <a:schemeClr val="accent1"/>
          </a:lnRef>
          <a:fillRef idx="0">
            <a:schemeClr val="accent1"/>
          </a:fillRef>
          <a:effectRef idx="1">
            <a:schemeClr val="accent1"/>
          </a:effectRef>
          <a:fontRef idx="minor">
            <a:schemeClr val="tx1"/>
          </a:fontRef>
        </p:style>
      </p:cxnSp>
      <p:sp>
        <p:nvSpPr>
          <p:cNvPr id="14" name="Content Placeholder 13"/>
          <p:cNvSpPr>
            <a:spLocks noGrp="1"/>
          </p:cNvSpPr>
          <p:nvPr userDrawn="1">
            <p:ph sz="quarter" idx="10"/>
          </p:nvPr>
        </p:nvSpPr>
        <p:spPr>
          <a:xfrm>
            <a:off x="609600" y="1484314"/>
            <a:ext cx="10972800" cy="494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p:cNvSpPr>
            <a:spLocks noGrp="1"/>
          </p:cNvSpPr>
          <p:nvPr userDrawn="1">
            <p:ph type="body" sz="quarter" idx="15" hasCustomPrompt="1"/>
          </p:nvPr>
        </p:nvSpPr>
        <p:spPr>
          <a:xfrm>
            <a:off x="1276121" y="170663"/>
            <a:ext cx="9822331" cy="936011"/>
          </a:xfrm>
        </p:spPr>
        <p:txBody>
          <a:bodyPr/>
          <a:lstStyle>
            <a:lvl1pPr marL="0" indent="0" algn="ctr">
              <a:buNone/>
              <a:defRPr sz="4400" baseline="0">
                <a:solidFill>
                  <a:srgbClr val="80061B"/>
                </a:solidFill>
              </a:defRPr>
            </a:lvl1pPr>
          </a:lstStyle>
          <a:p>
            <a:pPr lvl="0"/>
            <a:r>
              <a:rPr lang="en-US" dirty="0"/>
              <a:t>Slide Title</a:t>
            </a:r>
          </a:p>
        </p:txBody>
      </p:sp>
      <p:sp>
        <p:nvSpPr>
          <p:cNvPr id="22" name="Slide Number Placeholder 6"/>
          <p:cNvSpPr txBox="1">
            <a:spLocks/>
          </p:cNvSpPr>
          <p:nvPr userDrawn="1"/>
        </p:nvSpPr>
        <p:spPr>
          <a:xfrm>
            <a:off x="50820" y="6535648"/>
            <a:ext cx="674725"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B226A4D1-0E4E-3F4B-8B0D-BD18B7D62B3B}" type="slidenum">
              <a:rPr lang="en-US" sz="1600" smtClean="0"/>
              <a:pPr algn="l"/>
              <a:t>‹#›</a:t>
            </a:fld>
            <a:endParaRPr lang="en-US" sz="1600" dirty="0"/>
          </a:p>
        </p:txBody>
      </p:sp>
      <p:pic>
        <p:nvPicPr>
          <p:cNvPr id="4" name="Picture 3"/>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227008" y="53137"/>
            <a:ext cx="1584960" cy="1198729"/>
          </a:xfrm>
          <a:prstGeom prst="rect">
            <a:avLst/>
          </a:prstGeom>
        </p:spPr>
      </p:pic>
      <p:sp>
        <p:nvSpPr>
          <p:cNvPr id="33" name="Content Placeholder 32"/>
          <p:cNvSpPr>
            <a:spLocks noGrp="1"/>
          </p:cNvSpPr>
          <p:nvPr userDrawn="1">
            <p:ph sz="quarter" idx="19" hasCustomPrompt="1"/>
          </p:nvPr>
        </p:nvSpPr>
        <p:spPr>
          <a:xfrm>
            <a:off x="10424155" y="6470831"/>
            <a:ext cx="1710376" cy="332488"/>
          </a:xfrm>
        </p:spPr>
        <p:txBody>
          <a:bodyPr>
            <a:normAutofit/>
          </a:bodyPr>
          <a:lstStyle>
            <a:lvl1pPr marL="0" indent="0">
              <a:buNone/>
              <a:defRPr sz="1400"/>
            </a:lvl1pPr>
            <a:lvl5pPr marL="1828754" indent="0">
              <a:buNone/>
              <a:defRPr/>
            </a:lvl5pPr>
          </a:lstStyle>
          <a:p>
            <a:pPr lvl="0"/>
            <a:r>
              <a:rPr lang="en-US" dirty="0"/>
              <a:t>References</a:t>
            </a:r>
          </a:p>
        </p:txBody>
      </p:sp>
    </p:spTree>
    <p:extLst>
      <p:ext uri="{BB962C8B-B14F-4D97-AF65-F5344CB8AC3E}">
        <p14:creationId xmlns:p14="http://schemas.microsoft.com/office/powerpoint/2010/main" val="1225452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62"/>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FD764F-29AE-1343-A817-DC35271CA9B0}" type="datetimeFigureOut">
              <a:rPr lang="en-US" smtClean="0"/>
              <a:t>9/11/24</a:t>
            </a:fld>
            <a:endParaRPr lang="en-US"/>
          </a:p>
        </p:txBody>
      </p:sp>
      <p:sp>
        <p:nvSpPr>
          <p:cNvPr id="5" name="Footer Placeholder 4"/>
          <p:cNvSpPr>
            <a:spLocks noGrp="1"/>
          </p:cNvSpPr>
          <p:nvPr>
            <p:ph type="ftr" sz="quarter" idx="3"/>
          </p:nvPr>
        </p:nvSpPr>
        <p:spPr>
          <a:xfrm>
            <a:off x="4165600" y="6356362"/>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62"/>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F83016-0E29-DB46-AF94-74C5C5060146}" type="slidenum">
              <a:rPr lang="en-US" smtClean="0"/>
              <a:t>‹#›</a:t>
            </a:fld>
            <a:endParaRPr lang="en-US"/>
          </a:p>
        </p:txBody>
      </p:sp>
    </p:spTree>
    <p:extLst>
      <p:ext uri="{BB962C8B-B14F-4D97-AF65-F5344CB8AC3E}">
        <p14:creationId xmlns:p14="http://schemas.microsoft.com/office/powerpoint/2010/main" val="3303945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57" r:id="rId4"/>
    <p:sldLayoutId id="2147483658" r:id="rId5"/>
    <p:sldLayoutId id="2147483665" r:id="rId6"/>
    <p:sldLayoutId id="2147483668" r:id="rId7"/>
    <p:sldLayoutId id="2147483670" r:id="rId8"/>
    <p:sldLayoutId id="2147483727" r:id="rId9"/>
    <p:sldLayoutId id="2147483728" r:id="rId10"/>
    <p:sldLayoutId id="2147483751" r:id="rId11"/>
    <p:sldLayoutId id="2147483758" r:id="rId12"/>
    <p:sldLayoutId id="2147483761" r:id="rId13"/>
    <p:sldLayoutId id="2147483762" r:id="rId14"/>
  </p:sldLayoutIdLst>
  <p:txStyles>
    <p:titleStyle>
      <a:lvl1pPr algn="ctr" defTabSz="457189"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35.png"/><Relationship Id="rId5" Type="http://schemas.openxmlformats.org/officeDocument/2006/relationships/image" Target="../media/image34.tiff"/><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8.png"/><Relationship Id="rId7" Type="http://schemas.openxmlformats.org/officeDocument/2006/relationships/image" Target="../media/image42.tiff"/><Relationship Id="rId2" Type="http://schemas.openxmlformats.org/officeDocument/2006/relationships/image" Target="../media/image37.tiff"/><Relationship Id="rId1" Type="http://schemas.openxmlformats.org/officeDocument/2006/relationships/slideLayout" Target="../slideLayouts/slideLayout5.xml"/><Relationship Id="rId6" Type="http://schemas.openxmlformats.org/officeDocument/2006/relationships/image" Target="../media/image41.tiff"/><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1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49.jpe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jpeg"/><Relationship Id="rId7" Type="http://schemas.openxmlformats.org/officeDocument/2006/relationships/image" Target="../media/image57.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1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1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1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2.jpeg"/><Relationship Id="rId5" Type="http://schemas.openxmlformats.org/officeDocument/2006/relationships/image" Target="../media/image11.png"/><Relationship Id="rId4" Type="http://schemas.microsoft.com/office/2007/relationships/hdphoto" Target="../media/hdphoto1.wdp"/><Relationship Id="rId9"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76.png"/></Relationships>
</file>

<file path=ppt/slides/_rels/slide2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23.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jpe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26.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55.png"/><Relationship Id="rId4" Type="http://schemas.openxmlformats.org/officeDocument/2006/relationships/image" Target="../media/image98.png"/></Relationships>
</file>

<file path=ppt/slides/_rels/slide2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 Id="rId9" Type="http://schemas.openxmlformats.org/officeDocument/2006/relationships/image" Target="../media/image113.png"/></Relationships>
</file>

<file path=ppt/slides/_rels/slide3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4.xml"/><Relationship Id="rId4" Type="http://schemas.openxmlformats.org/officeDocument/2006/relationships/image" Target="../media/image115.jpeg"/></Relationships>
</file>

<file path=ppt/slides/_rels/slide32.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png"/><Relationship Id="rId1" Type="http://schemas.openxmlformats.org/officeDocument/2006/relationships/slideLayout" Target="../slideLayouts/slideLayout4.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33.xml.rels><?xml version="1.0" encoding="UTF-8" standalone="yes"?>
<Relationships xmlns="http://schemas.openxmlformats.org/package/2006/relationships"><Relationship Id="rId8" Type="http://schemas.openxmlformats.org/officeDocument/2006/relationships/image" Target="../media/image127.jpeg"/><Relationship Id="rId3" Type="http://schemas.openxmlformats.org/officeDocument/2006/relationships/image" Target="../media/image124.png"/><Relationship Id="rId7" Type="http://schemas.microsoft.com/office/2007/relationships/hdphoto" Target="../media/hdphoto7.wdp"/><Relationship Id="rId2" Type="http://schemas.openxmlformats.org/officeDocument/2006/relationships/image" Target="../media/image123.png"/><Relationship Id="rId1" Type="http://schemas.openxmlformats.org/officeDocument/2006/relationships/slideLayout" Target="../slideLayouts/slideLayout4.xml"/><Relationship Id="rId6" Type="http://schemas.openxmlformats.org/officeDocument/2006/relationships/image" Target="../media/image126.png"/><Relationship Id="rId5" Type="http://schemas.microsoft.com/office/2007/relationships/hdphoto" Target="../media/hdphoto6.wdp"/><Relationship Id="rId10" Type="http://schemas.openxmlformats.org/officeDocument/2006/relationships/image" Target="../media/image129.png"/><Relationship Id="rId4" Type="http://schemas.openxmlformats.org/officeDocument/2006/relationships/image" Target="../media/image125.png"/><Relationship Id="rId9" Type="http://schemas.openxmlformats.org/officeDocument/2006/relationships/image" Target="../media/image128.jpeg"/></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135.gif"/><Relationship Id="rId3" Type="http://schemas.openxmlformats.org/officeDocument/2006/relationships/image" Target="../media/image130.gif"/><Relationship Id="rId7" Type="http://schemas.openxmlformats.org/officeDocument/2006/relationships/image" Target="../media/image134.jpe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133.png"/><Relationship Id="rId5" Type="http://schemas.openxmlformats.org/officeDocument/2006/relationships/image" Target="../media/image132.tiff"/><Relationship Id="rId4" Type="http://schemas.openxmlformats.org/officeDocument/2006/relationships/image" Target="../media/image131.jpeg"/></Relationships>
</file>

<file path=ppt/slides/_rels/slide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6.xml"/><Relationship Id="rId7" Type="http://schemas.openxmlformats.org/officeDocument/2006/relationships/image" Target="../media/image22.em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1.jpeg"/><Relationship Id="rId5" Type="http://schemas.openxmlformats.org/officeDocument/2006/relationships/image" Target="../media/image20.png"/><Relationship Id="rId10" Type="http://schemas.microsoft.com/office/2007/relationships/hdphoto" Target="../media/hdphoto2.wdp"/><Relationship Id="rId4" Type="http://schemas.openxmlformats.org/officeDocument/2006/relationships/notesSlide" Target="../notesSlides/notesSlide5.xml"/><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28.png"/><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38996" y="642938"/>
            <a:ext cx="9114008" cy="2056343"/>
          </a:xfrm>
        </p:spPr>
        <p:txBody>
          <a:bodyPr>
            <a:noAutofit/>
          </a:bodyPr>
          <a:lstStyle/>
          <a:p>
            <a:r>
              <a:rPr lang="en-US" sz="5400" i="0" u="none" strike="noStrike" dirty="0">
                <a:effectLst/>
              </a:rPr>
              <a:t>Machine Learning-Based Analysis of Cells and Tissues following Joint Injury</a:t>
            </a:r>
            <a:r>
              <a:rPr lang="en-US" sz="5400" dirty="0"/>
              <a:t> </a:t>
            </a:r>
          </a:p>
        </p:txBody>
      </p:sp>
      <p:sp>
        <p:nvSpPr>
          <p:cNvPr id="3" name="Text Placeholder 2"/>
          <p:cNvSpPr>
            <a:spLocks noGrp="1"/>
          </p:cNvSpPr>
          <p:nvPr>
            <p:ph type="body" sz="quarter" idx="13"/>
          </p:nvPr>
        </p:nvSpPr>
        <p:spPr>
          <a:xfrm>
            <a:off x="1422401" y="3251470"/>
            <a:ext cx="9230615" cy="1305260"/>
          </a:xfrm>
        </p:spPr>
        <p:txBody>
          <a:bodyPr>
            <a:noAutofit/>
          </a:bodyPr>
          <a:lstStyle/>
          <a:p>
            <a:pPr>
              <a:spcBef>
                <a:spcPts val="0"/>
              </a:spcBef>
            </a:pPr>
            <a:r>
              <a:rPr lang="en-US" sz="3200" dirty="0"/>
              <a:t>Spencer P. Lake</a:t>
            </a:r>
          </a:p>
          <a:p>
            <a:pPr>
              <a:spcBef>
                <a:spcPts val="0"/>
              </a:spcBef>
            </a:pPr>
            <a:r>
              <a:rPr lang="en-US" sz="2400" b="0" i="1" dirty="0"/>
              <a:t>Associate Professor</a:t>
            </a:r>
          </a:p>
          <a:p>
            <a:pPr>
              <a:spcBef>
                <a:spcPts val="0"/>
              </a:spcBef>
            </a:pPr>
            <a:r>
              <a:rPr lang="en-US" sz="2400" b="0" dirty="0"/>
              <a:t>Mechanical Engineering &amp; Materials Science</a:t>
            </a:r>
          </a:p>
        </p:txBody>
      </p:sp>
      <p:sp>
        <p:nvSpPr>
          <p:cNvPr id="5" name="Text Placeholder 4"/>
          <p:cNvSpPr>
            <a:spLocks noGrp="1"/>
          </p:cNvSpPr>
          <p:nvPr>
            <p:ph type="body" sz="quarter" idx="15"/>
          </p:nvPr>
        </p:nvSpPr>
        <p:spPr>
          <a:xfrm>
            <a:off x="1538995" y="4520910"/>
            <a:ext cx="9114009" cy="708133"/>
          </a:xfrm>
        </p:spPr>
        <p:txBody>
          <a:bodyPr>
            <a:normAutofit fontScale="92500" lnSpcReduction="10000"/>
          </a:bodyPr>
          <a:lstStyle/>
          <a:p>
            <a:pPr algn="ctr"/>
            <a:r>
              <a:rPr lang="en-US" sz="2000" i="1" dirty="0"/>
              <a:t>GRC – Musculoskeletal Biology and Engineering</a:t>
            </a:r>
          </a:p>
          <a:p>
            <a:pPr algn="ctr"/>
            <a:r>
              <a:rPr lang="en-US" sz="2000" dirty="0"/>
              <a:t>8.8.24</a:t>
            </a:r>
          </a:p>
        </p:txBody>
      </p:sp>
    </p:spTree>
    <p:extLst>
      <p:ext uri="{BB962C8B-B14F-4D97-AF65-F5344CB8AC3E}">
        <p14:creationId xmlns:p14="http://schemas.microsoft.com/office/powerpoint/2010/main" val="5495190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066AC8-3603-44CB-A0CA-830B25B0A808}"/>
              </a:ext>
            </a:extLst>
          </p:cNvPr>
          <p:cNvSpPr>
            <a:spLocks noGrp="1"/>
          </p:cNvSpPr>
          <p:nvPr>
            <p:ph sz="quarter" idx="10"/>
          </p:nvPr>
        </p:nvSpPr>
        <p:spPr>
          <a:xfrm>
            <a:off x="2077834" y="1190169"/>
            <a:ext cx="8247698" cy="5249762"/>
          </a:xfrm>
        </p:spPr>
        <p:txBody>
          <a:bodyPr>
            <a:noAutofit/>
          </a:bodyPr>
          <a:lstStyle/>
          <a:p>
            <a:pPr marL="347472" indent="-347472">
              <a:spcBef>
                <a:spcPts val="0"/>
              </a:spcBef>
            </a:pPr>
            <a:r>
              <a:rPr lang="en-US" sz="2000" dirty="0"/>
              <a:t>Developed the </a:t>
            </a:r>
            <a:r>
              <a:rPr lang="en-US" sz="2000" u="sng" dirty="0"/>
              <a:t>first</a:t>
            </a:r>
            <a:r>
              <a:rPr lang="en-US" sz="2000" dirty="0"/>
              <a:t> animal model of persistent post-traumatic elbow contracture which mimics the human condition</a:t>
            </a:r>
            <a:endParaRPr lang="en-US" sz="2000" baseline="30000" dirty="0"/>
          </a:p>
          <a:p>
            <a:pPr marL="347472" indent="-347472">
              <a:spcBef>
                <a:spcPts val="0"/>
              </a:spcBef>
              <a:buNone/>
              <a:tabLst>
                <a:tab pos="344488" algn="l"/>
              </a:tabLst>
            </a:pPr>
            <a:r>
              <a:rPr lang="en-US" sz="1600" i="1" baseline="30000" dirty="0"/>
              <a:t>	</a:t>
            </a:r>
            <a:r>
              <a:rPr lang="en-US" sz="1400" i="1" dirty="0"/>
              <a:t>(Lake+ JOR 2016, Dunham+ JSES 2017, Dunham+ JBME 2017)</a:t>
            </a:r>
          </a:p>
          <a:p>
            <a:pPr marL="347472" indent="-347472">
              <a:spcBef>
                <a:spcPts val="0"/>
              </a:spcBef>
            </a:pPr>
            <a:r>
              <a:rPr lang="en-US" sz="2000" dirty="0"/>
              <a:t>Identified the soft tissues which contribute to persistent elbow contracture</a:t>
            </a:r>
            <a:endParaRPr lang="en-US" sz="2000" baseline="30000" dirty="0"/>
          </a:p>
          <a:p>
            <a:pPr marL="347472" indent="-347472">
              <a:spcBef>
                <a:spcPts val="0"/>
              </a:spcBef>
              <a:buNone/>
              <a:tabLst>
                <a:tab pos="344488" algn="l"/>
              </a:tabLst>
            </a:pPr>
            <a:r>
              <a:rPr lang="en-US" sz="1600" i="1" dirty="0"/>
              <a:t>	</a:t>
            </a:r>
            <a:r>
              <a:rPr lang="en-US" sz="1400" i="1" dirty="0"/>
              <a:t>(Dunham+ JBJS 2019)</a:t>
            </a:r>
            <a:endParaRPr lang="en-US" sz="1400" i="1" baseline="30000" dirty="0"/>
          </a:p>
          <a:p>
            <a:pPr marL="347472" indent="-347472">
              <a:spcBef>
                <a:spcPts val="0"/>
              </a:spcBef>
            </a:pPr>
            <a:r>
              <a:rPr lang="en-US" sz="2000" dirty="0"/>
              <a:t>Confirmed with physiological testing that muscle is not a permanent contributor to elbow contracture</a:t>
            </a:r>
            <a:endParaRPr lang="en-US" sz="2000" baseline="30000" dirty="0"/>
          </a:p>
          <a:p>
            <a:pPr marL="347472" indent="-347472">
              <a:spcBef>
                <a:spcPts val="0"/>
              </a:spcBef>
              <a:buNone/>
              <a:tabLst>
                <a:tab pos="344488" algn="l"/>
              </a:tabLst>
            </a:pPr>
            <a:r>
              <a:rPr lang="en-US" sz="1600" i="1" dirty="0"/>
              <a:t>	</a:t>
            </a:r>
            <a:r>
              <a:rPr lang="en-US" sz="1400" i="1" dirty="0"/>
              <a:t>(Dunham+ Muscle Nerve 2018)</a:t>
            </a:r>
          </a:p>
          <a:p>
            <a:pPr marL="347472" indent="-347472">
              <a:spcBef>
                <a:spcPts val="0"/>
              </a:spcBef>
            </a:pPr>
            <a:r>
              <a:rPr lang="en-US" sz="2000" dirty="0"/>
              <a:t>Identified that anterior capsule fibrosis and lateral collateral ligament hypertrophy contribute to mechanical joint deficiency</a:t>
            </a:r>
          </a:p>
          <a:p>
            <a:pPr marL="0" indent="0">
              <a:spcBef>
                <a:spcPts val="0"/>
              </a:spcBef>
              <a:buNone/>
            </a:pPr>
            <a:r>
              <a:rPr lang="en-US" sz="2000" i="1" dirty="0"/>
              <a:t>       </a:t>
            </a:r>
            <a:r>
              <a:rPr lang="en-US" sz="1400" i="1" dirty="0"/>
              <a:t>(Dunham+ CORR 2018, Dunham+ JOR 2021)</a:t>
            </a:r>
            <a:endParaRPr lang="en-US" sz="2000" dirty="0"/>
          </a:p>
          <a:p>
            <a:pPr marL="347472" indent="-347472">
              <a:spcBef>
                <a:spcPts val="0"/>
              </a:spcBef>
            </a:pPr>
            <a:r>
              <a:rPr lang="en-US" sz="2000" dirty="0"/>
              <a:t>Observed changes in ectopic calcification within soft tissues that may be contributing to stiffness and motion loss</a:t>
            </a:r>
            <a:br>
              <a:rPr lang="en-US" sz="2000" dirty="0"/>
            </a:br>
            <a:r>
              <a:rPr lang="en-US" sz="1400" i="1" dirty="0"/>
              <a:t>(Reiter+ JOR 2021)</a:t>
            </a:r>
            <a:endParaRPr lang="en-US" sz="2000" dirty="0"/>
          </a:p>
          <a:p>
            <a:pPr marL="347472" indent="-347472">
              <a:spcBef>
                <a:spcPts val="0"/>
              </a:spcBef>
              <a:buNone/>
              <a:tabLst>
                <a:tab pos="344488" algn="l"/>
              </a:tabLst>
            </a:pPr>
            <a:r>
              <a:rPr lang="en-US" sz="2000" dirty="0"/>
              <a:t>	</a:t>
            </a:r>
            <a:endParaRPr lang="en-US" sz="1400" i="1" dirty="0"/>
          </a:p>
          <a:p>
            <a:pPr marL="0" indent="0">
              <a:spcBef>
                <a:spcPts val="0"/>
              </a:spcBef>
              <a:buNone/>
            </a:pPr>
            <a:endParaRPr lang="en-US" sz="2000" dirty="0"/>
          </a:p>
        </p:txBody>
      </p:sp>
      <p:sp>
        <p:nvSpPr>
          <p:cNvPr id="5" name="Text Placeholder 3">
            <a:extLst>
              <a:ext uri="{FF2B5EF4-FFF2-40B4-BE49-F238E27FC236}">
                <a16:creationId xmlns:a16="http://schemas.microsoft.com/office/drawing/2014/main" id="{46646765-7749-49A0-9B32-74CD302BAA9B}"/>
              </a:ext>
            </a:extLst>
          </p:cNvPr>
          <p:cNvSpPr>
            <a:spLocks noGrp="1"/>
          </p:cNvSpPr>
          <p:nvPr>
            <p:ph type="body" sz="quarter" idx="15"/>
          </p:nvPr>
        </p:nvSpPr>
        <p:spPr>
          <a:xfrm>
            <a:off x="2860217" y="96309"/>
            <a:ext cx="6471567" cy="859848"/>
          </a:xfrm>
        </p:spPr>
        <p:txBody>
          <a:bodyPr>
            <a:normAutofit/>
          </a:bodyPr>
          <a:lstStyle/>
          <a:p>
            <a:r>
              <a:rPr lang="en-US" b="1" dirty="0"/>
              <a:t>Preclinical Model of PTJC</a:t>
            </a:r>
          </a:p>
        </p:txBody>
      </p:sp>
      <p:sp>
        <p:nvSpPr>
          <p:cNvPr id="3" name="Rectangle 2">
            <a:extLst>
              <a:ext uri="{FF2B5EF4-FFF2-40B4-BE49-F238E27FC236}">
                <a16:creationId xmlns:a16="http://schemas.microsoft.com/office/drawing/2014/main" id="{43F64A17-C529-AC84-7051-1C540AE4FBF8}"/>
              </a:ext>
            </a:extLst>
          </p:cNvPr>
          <p:cNvSpPr/>
          <p:nvPr/>
        </p:nvSpPr>
        <p:spPr>
          <a:xfrm>
            <a:off x="1860720" y="2581156"/>
            <a:ext cx="8470561" cy="1854264"/>
          </a:xfrm>
          <a:prstGeom prst="rect">
            <a:avLst/>
          </a:prstGeom>
          <a:solidFill>
            <a:srgbClr val="E4D2B5"/>
          </a:solidFill>
          <a:ln w="28575">
            <a:solidFill>
              <a:srgbClr val="1057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67" b="1" dirty="0">
                <a:solidFill>
                  <a:srgbClr val="105649"/>
                </a:solidFill>
              </a:rPr>
              <a:t>However, much remains unknown regarding </a:t>
            </a:r>
            <a:r>
              <a:rPr lang="en-US" sz="2667" b="1" dirty="0">
                <a:solidFill>
                  <a:srgbClr val="0F5547"/>
                </a:solidFill>
              </a:rPr>
              <a:t>cellular response and tissue changes following injury</a:t>
            </a:r>
          </a:p>
          <a:p>
            <a:pPr algn="ctr"/>
            <a:endParaRPr lang="en-US" b="1" dirty="0">
              <a:solidFill>
                <a:srgbClr val="81051B"/>
              </a:solidFill>
            </a:endParaRPr>
          </a:p>
          <a:p>
            <a:pPr algn="ctr"/>
            <a:r>
              <a:rPr lang="en-US" sz="2667" b="1" dirty="0">
                <a:solidFill>
                  <a:srgbClr val="81051B"/>
                </a:solidFill>
              </a:rPr>
              <a:t>How do we assess success of treatments?</a:t>
            </a:r>
          </a:p>
        </p:txBody>
      </p:sp>
      <p:sp>
        <p:nvSpPr>
          <p:cNvPr id="4" name="TextBox 3">
            <a:extLst>
              <a:ext uri="{FF2B5EF4-FFF2-40B4-BE49-F238E27FC236}">
                <a16:creationId xmlns:a16="http://schemas.microsoft.com/office/drawing/2014/main" id="{065755D4-91DC-4B31-C3ED-56E49105282D}"/>
              </a:ext>
            </a:extLst>
          </p:cNvPr>
          <p:cNvSpPr txBox="1"/>
          <p:nvPr/>
        </p:nvSpPr>
        <p:spPr>
          <a:xfrm>
            <a:off x="598026" y="5714132"/>
            <a:ext cx="10995948" cy="772099"/>
          </a:xfrm>
          <a:prstGeom prst="rect">
            <a:avLst/>
          </a:prstGeom>
        </p:spPr>
        <p:txBody>
          <a:bodyPr vert="horz" wrap="none" lIns="91440" tIns="45720" rIns="91440" bIns="45720" rtlCol="0" anchor="ctr">
            <a:noAutofit/>
          </a:bodyPr>
          <a:lstStyle/>
          <a:p>
            <a:pPr algn="ctr"/>
            <a:r>
              <a:rPr lang="en-US" sz="2800" b="1" i="1" dirty="0">
                <a:solidFill>
                  <a:srgbClr val="81051B"/>
                </a:solidFill>
              </a:rPr>
              <a:t>Validated animal model -&gt; can now evaluate treatment for PTJC</a:t>
            </a:r>
          </a:p>
          <a:p>
            <a:pPr algn="ctr"/>
            <a:r>
              <a:rPr lang="en-US" sz="2400" b="1" i="1" dirty="0">
                <a:solidFill>
                  <a:srgbClr val="0F5547"/>
                </a:solidFill>
              </a:rPr>
              <a:t>Physical (PT), biological (drugs, stem cells) and combined treatments</a:t>
            </a:r>
          </a:p>
        </p:txBody>
      </p:sp>
    </p:spTree>
    <p:extLst>
      <p:ext uri="{BB962C8B-B14F-4D97-AF65-F5344CB8AC3E}">
        <p14:creationId xmlns:p14="http://schemas.microsoft.com/office/powerpoint/2010/main" val="188566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9" presetClass="emph" presetSubtype="0" grpId="0" nodeType="withEffect">
                                  <p:stCondLst>
                                    <p:cond delay="0"/>
                                  </p:stCondLst>
                                  <p:childTnLst>
                                    <p:set>
                                      <p:cBhvr>
                                        <p:cTn id="12" dur="indefinite"/>
                                        <p:tgtEl>
                                          <p:spTgt spid="2">
                                            <p:txEl>
                                              <p:pRg st="0" end="0"/>
                                            </p:txEl>
                                          </p:spTgt>
                                        </p:tgtEl>
                                        <p:attrNameLst>
                                          <p:attrName>style.opacity</p:attrName>
                                        </p:attrNameLst>
                                      </p:cBhvr>
                                      <p:to>
                                        <p:strVal val="0.5"/>
                                      </p:to>
                                    </p:set>
                                    <p:animEffect filter="image" prLst="opacity: 0.5">
                                      <p:cBhvr rctx="IE">
                                        <p:cTn id="13" dur="indefinite"/>
                                        <p:tgtEl>
                                          <p:spTgt spid="2">
                                            <p:txEl>
                                              <p:pRg st="0" end="0"/>
                                            </p:txEl>
                                          </p:spTgt>
                                        </p:tgtEl>
                                      </p:cBhvr>
                                    </p:animEffect>
                                  </p:childTnLst>
                                </p:cTn>
                              </p:par>
                              <p:par>
                                <p:cTn id="14" presetID="9" presetClass="emph" presetSubtype="0" grpId="0" nodeType="withEffect">
                                  <p:stCondLst>
                                    <p:cond delay="0"/>
                                  </p:stCondLst>
                                  <p:childTnLst>
                                    <p:set>
                                      <p:cBhvr>
                                        <p:cTn id="15" dur="indefinite"/>
                                        <p:tgtEl>
                                          <p:spTgt spid="2">
                                            <p:txEl>
                                              <p:pRg st="1" end="1"/>
                                            </p:txEl>
                                          </p:spTgt>
                                        </p:tgtEl>
                                        <p:attrNameLst>
                                          <p:attrName>style.opacity</p:attrName>
                                        </p:attrNameLst>
                                      </p:cBhvr>
                                      <p:to>
                                        <p:strVal val="0.5"/>
                                      </p:to>
                                    </p:set>
                                    <p:animEffect filter="image" prLst="opacity: 0.5">
                                      <p:cBhvr rctx="IE">
                                        <p:cTn id="16" dur="indefinite"/>
                                        <p:tgtEl>
                                          <p:spTgt spid="2">
                                            <p:txEl>
                                              <p:pRg st="1" end="1"/>
                                            </p:txEl>
                                          </p:spTgt>
                                        </p:tgtEl>
                                      </p:cBhvr>
                                    </p:animEffect>
                                  </p:childTnLst>
                                </p:cTn>
                              </p:par>
                              <p:par>
                                <p:cTn id="17" presetID="9" presetClass="emph" presetSubtype="0" grpId="0" nodeType="withEffect">
                                  <p:stCondLst>
                                    <p:cond delay="0"/>
                                  </p:stCondLst>
                                  <p:childTnLst>
                                    <p:set>
                                      <p:cBhvr>
                                        <p:cTn id="18" dur="indefinite"/>
                                        <p:tgtEl>
                                          <p:spTgt spid="2">
                                            <p:txEl>
                                              <p:pRg st="2" end="2"/>
                                            </p:txEl>
                                          </p:spTgt>
                                        </p:tgtEl>
                                        <p:attrNameLst>
                                          <p:attrName>style.opacity</p:attrName>
                                        </p:attrNameLst>
                                      </p:cBhvr>
                                      <p:to>
                                        <p:strVal val="0.5"/>
                                      </p:to>
                                    </p:set>
                                    <p:animEffect filter="image" prLst="opacity: 0.5">
                                      <p:cBhvr rctx="IE">
                                        <p:cTn id="19" dur="indefinite"/>
                                        <p:tgtEl>
                                          <p:spTgt spid="2">
                                            <p:txEl>
                                              <p:pRg st="2" end="2"/>
                                            </p:txEl>
                                          </p:spTgt>
                                        </p:tgtEl>
                                      </p:cBhvr>
                                    </p:animEffect>
                                  </p:childTnLst>
                                </p:cTn>
                              </p:par>
                              <p:par>
                                <p:cTn id="20" presetID="9" presetClass="emph" presetSubtype="0" grpId="0" nodeType="withEffect">
                                  <p:stCondLst>
                                    <p:cond delay="0"/>
                                  </p:stCondLst>
                                  <p:childTnLst>
                                    <p:set>
                                      <p:cBhvr>
                                        <p:cTn id="21" dur="indefinite"/>
                                        <p:tgtEl>
                                          <p:spTgt spid="2">
                                            <p:txEl>
                                              <p:pRg st="3" end="3"/>
                                            </p:txEl>
                                          </p:spTgt>
                                        </p:tgtEl>
                                        <p:attrNameLst>
                                          <p:attrName>style.opacity</p:attrName>
                                        </p:attrNameLst>
                                      </p:cBhvr>
                                      <p:to>
                                        <p:strVal val="0.5"/>
                                      </p:to>
                                    </p:set>
                                    <p:animEffect filter="image" prLst="opacity: 0.5">
                                      <p:cBhvr rctx="IE">
                                        <p:cTn id="22" dur="indefinite"/>
                                        <p:tgtEl>
                                          <p:spTgt spid="2">
                                            <p:txEl>
                                              <p:pRg st="3" end="3"/>
                                            </p:txEl>
                                          </p:spTgt>
                                        </p:tgtEl>
                                      </p:cBhvr>
                                    </p:animEffect>
                                  </p:childTnLst>
                                </p:cTn>
                              </p:par>
                              <p:par>
                                <p:cTn id="23" presetID="9" presetClass="emph" presetSubtype="0" grpId="0" nodeType="withEffect">
                                  <p:stCondLst>
                                    <p:cond delay="0"/>
                                  </p:stCondLst>
                                  <p:childTnLst>
                                    <p:set>
                                      <p:cBhvr>
                                        <p:cTn id="24" dur="indefinite"/>
                                        <p:tgtEl>
                                          <p:spTgt spid="2">
                                            <p:txEl>
                                              <p:pRg st="4" end="4"/>
                                            </p:txEl>
                                          </p:spTgt>
                                        </p:tgtEl>
                                        <p:attrNameLst>
                                          <p:attrName>style.opacity</p:attrName>
                                        </p:attrNameLst>
                                      </p:cBhvr>
                                      <p:to>
                                        <p:strVal val="0.5"/>
                                      </p:to>
                                    </p:set>
                                    <p:animEffect filter="image" prLst="opacity: 0.5">
                                      <p:cBhvr rctx="IE">
                                        <p:cTn id="25" dur="indefinite"/>
                                        <p:tgtEl>
                                          <p:spTgt spid="2">
                                            <p:txEl>
                                              <p:pRg st="4" end="4"/>
                                            </p:txEl>
                                          </p:spTgt>
                                        </p:tgtEl>
                                      </p:cBhvr>
                                    </p:animEffect>
                                  </p:childTnLst>
                                </p:cTn>
                              </p:par>
                              <p:par>
                                <p:cTn id="26" presetID="9" presetClass="emph" presetSubtype="0" grpId="0" nodeType="withEffect">
                                  <p:stCondLst>
                                    <p:cond delay="0"/>
                                  </p:stCondLst>
                                  <p:childTnLst>
                                    <p:set>
                                      <p:cBhvr>
                                        <p:cTn id="27" dur="indefinite"/>
                                        <p:tgtEl>
                                          <p:spTgt spid="2">
                                            <p:txEl>
                                              <p:pRg st="5" end="5"/>
                                            </p:txEl>
                                          </p:spTgt>
                                        </p:tgtEl>
                                        <p:attrNameLst>
                                          <p:attrName>style.opacity</p:attrName>
                                        </p:attrNameLst>
                                      </p:cBhvr>
                                      <p:to>
                                        <p:strVal val="0.5"/>
                                      </p:to>
                                    </p:set>
                                    <p:animEffect filter="image" prLst="opacity: 0.5">
                                      <p:cBhvr rctx="IE">
                                        <p:cTn id="28" dur="indefinite"/>
                                        <p:tgtEl>
                                          <p:spTgt spid="2">
                                            <p:txEl>
                                              <p:pRg st="5" end="5"/>
                                            </p:txEl>
                                          </p:spTgt>
                                        </p:tgtEl>
                                      </p:cBhvr>
                                    </p:animEffect>
                                  </p:childTnLst>
                                </p:cTn>
                              </p:par>
                              <p:par>
                                <p:cTn id="29" presetID="9" presetClass="emph" presetSubtype="0" grpId="0" nodeType="withEffect">
                                  <p:stCondLst>
                                    <p:cond delay="0"/>
                                  </p:stCondLst>
                                  <p:childTnLst>
                                    <p:set>
                                      <p:cBhvr>
                                        <p:cTn id="30" dur="indefinite"/>
                                        <p:tgtEl>
                                          <p:spTgt spid="2">
                                            <p:txEl>
                                              <p:pRg st="6" end="6"/>
                                            </p:txEl>
                                          </p:spTgt>
                                        </p:tgtEl>
                                        <p:attrNameLst>
                                          <p:attrName>style.opacity</p:attrName>
                                        </p:attrNameLst>
                                      </p:cBhvr>
                                      <p:to>
                                        <p:strVal val="0.5"/>
                                      </p:to>
                                    </p:set>
                                    <p:animEffect filter="image" prLst="opacity: 0.5">
                                      <p:cBhvr rctx="IE">
                                        <p:cTn id="31" dur="indefinite"/>
                                        <p:tgtEl>
                                          <p:spTgt spid="2">
                                            <p:txEl>
                                              <p:pRg st="6" end="6"/>
                                            </p:txEl>
                                          </p:spTgt>
                                        </p:tgtEl>
                                      </p:cBhvr>
                                    </p:animEffect>
                                  </p:childTnLst>
                                </p:cTn>
                              </p:par>
                              <p:par>
                                <p:cTn id="32" presetID="9" presetClass="emph" presetSubtype="0" grpId="0" nodeType="withEffect">
                                  <p:stCondLst>
                                    <p:cond delay="0"/>
                                  </p:stCondLst>
                                  <p:childTnLst>
                                    <p:set>
                                      <p:cBhvr>
                                        <p:cTn id="33" dur="indefinite"/>
                                        <p:tgtEl>
                                          <p:spTgt spid="2">
                                            <p:txEl>
                                              <p:pRg st="7" end="7"/>
                                            </p:txEl>
                                          </p:spTgt>
                                        </p:tgtEl>
                                        <p:attrNameLst>
                                          <p:attrName>style.opacity</p:attrName>
                                        </p:attrNameLst>
                                      </p:cBhvr>
                                      <p:to>
                                        <p:strVal val="0.5"/>
                                      </p:to>
                                    </p:set>
                                    <p:animEffect filter="image" prLst="opacity: 0.5">
                                      <p:cBhvr rctx="IE">
                                        <p:cTn id="34" dur="indefinite"/>
                                        <p:tgtEl>
                                          <p:spTgt spid="2">
                                            <p:txEl>
                                              <p:pRg st="7" end="7"/>
                                            </p:txEl>
                                          </p:spTgt>
                                        </p:tgtEl>
                                      </p:cBhvr>
                                    </p:animEffect>
                                  </p:childTnLst>
                                </p:cTn>
                              </p:par>
                              <p:par>
                                <p:cTn id="35" presetID="9" presetClass="emph" presetSubtype="0" grpId="0" nodeType="withEffect">
                                  <p:stCondLst>
                                    <p:cond delay="0"/>
                                  </p:stCondLst>
                                  <p:childTnLst>
                                    <p:set>
                                      <p:cBhvr>
                                        <p:cTn id="36" dur="indefinite"/>
                                        <p:tgtEl>
                                          <p:spTgt spid="2">
                                            <p:txEl>
                                              <p:pRg st="8" end="8"/>
                                            </p:txEl>
                                          </p:spTgt>
                                        </p:tgtEl>
                                        <p:attrNameLst>
                                          <p:attrName>style.opacity</p:attrName>
                                        </p:attrNameLst>
                                      </p:cBhvr>
                                      <p:to>
                                        <p:strVal val="0.5"/>
                                      </p:to>
                                    </p:set>
                                    <p:animEffect filter="image" prLst="opacity: 0.5">
                                      <p:cBhvr rctx="IE">
                                        <p:cTn id="37" dur="indefinite"/>
                                        <p:tgtEl>
                                          <p:spTgt spid="2">
                                            <p:txEl>
                                              <p:pRg st="8" end="8"/>
                                            </p:txEl>
                                          </p:spTgt>
                                        </p:tgtEl>
                                      </p:cBhvr>
                                    </p:animEffect>
                                  </p:childTnLst>
                                </p:cTn>
                              </p:par>
                              <p:par>
                                <p:cTn id="38" presetID="9" presetClass="emph" presetSubtype="0" grpId="0" nodeType="withEffect">
                                  <p:stCondLst>
                                    <p:cond delay="0"/>
                                  </p:stCondLst>
                                  <p:childTnLst>
                                    <p:set>
                                      <p:cBhvr>
                                        <p:cTn id="39" dur="indefinite"/>
                                        <p:tgtEl>
                                          <p:spTgt spid="2">
                                            <p:txEl>
                                              <p:pRg st="9" end="9"/>
                                            </p:txEl>
                                          </p:spTgt>
                                        </p:tgtEl>
                                        <p:attrNameLst>
                                          <p:attrName>style.opacity</p:attrName>
                                        </p:attrNameLst>
                                      </p:cBhvr>
                                      <p:to>
                                        <p:strVal val="0.5"/>
                                      </p:to>
                                    </p:set>
                                    <p:animEffect filter="image" prLst="opacity: 0.5">
                                      <p:cBhvr rctx="IE">
                                        <p:cTn id="40" dur="indefinite"/>
                                        <p:tgtEl>
                                          <p:spTgt spid="2">
                                            <p:txEl>
                                              <p:pRg st="9" end="9"/>
                                            </p:txEl>
                                          </p:spTgt>
                                        </p:tgtEl>
                                      </p:cBhvr>
                                    </p:animEffect>
                                  </p:childTnLst>
                                </p:cTn>
                              </p:par>
                              <p:par>
                                <p:cTn id="41" presetID="9" presetClass="emph" presetSubtype="0" grpId="1" nodeType="withEffect">
                                  <p:stCondLst>
                                    <p:cond delay="0"/>
                                  </p:stCondLst>
                                  <p:childTnLst>
                                    <p:set>
                                      <p:cBhvr>
                                        <p:cTn id="42" dur="indefinite"/>
                                        <p:tgtEl>
                                          <p:spTgt spid="4"/>
                                        </p:tgtEl>
                                        <p:attrNameLst>
                                          <p:attrName>style.opacity</p:attrName>
                                        </p:attrNameLst>
                                      </p:cBhvr>
                                      <p:to>
                                        <p:strVal val="0.5"/>
                                      </p:to>
                                    </p:set>
                                    <p:animEffect filter="image" prLst="opacity: 0.5">
                                      <p:cBhvr rctx="IE">
                                        <p:cTn id="43" dur="indefinite"/>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 grpId="0" animBg="1"/>
      <p:bldP spid="4" grpId="0"/>
      <p:bldP spid="4"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B8579-BAF4-9A00-05DB-18909B1FE0B6}"/>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1E97BB89-1CF1-4098-1FAF-8B4251F90A64}"/>
              </a:ext>
            </a:extLst>
          </p:cNvPr>
          <p:cNvSpPr>
            <a:spLocks noGrp="1"/>
          </p:cNvSpPr>
          <p:nvPr>
            <p:ph type="body" sz="quarter" idx="15"/>
          </p:nvPr>
        </p:nvSpPr>
        <p:spPr>
          <a:xfrm>
            <a:off x="1184835" y="76879"/>
            <a:ext cx="9822331" cy="936011"/>
          </a:xfrm>
        </p:spPr>
        <p:txBody>
          <a:bodyPr>
            <a:normAutofit fontScale="77500" lnSpcReduction="20000"/>
          </a:bodyPr>
          <a:lstStyle/>
          <a:p>
            <a:r>
              <a:rPr lang="en-US" b="1" dirty="0"/>
              <a:t>Treatment Success?</a:t>
            </a:r>
            <a:br>
              <a:rPr lang="en-US" b="1" dirty="0"/>
            </a:br>
            <a:r>
              <a:rPr lang="en-US" i="1" dirty="0"/>
              <a:t>Mechanics and function</a:t>
            </a:r>
          </a:p>
        </p:txBody>
      </p:sp>
      <p:pic>
        <p:nvPicPr>
          <p:cNvPr id="7" name="Picture 6">
            <a:extLst>
              <a:ext uri="{FF2B5EF4-FFF2-40B4-BE49-F238E27FC236}">
                <a16:creationId xmlns:a16="http://schemas.microsoft.com/office/drawing/2014/main" id="{529860CA-665F-6724-EDD9-F56ED962B3D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07720" y="2112266"/>
            <a:ext cx="2323875" cy="1944434"/>
          </a:xfrm>
          <a:prstGeom prst="rect">
            <a:avLst/>
          </a:prstGeom>
        </p:spPr>
      </p:pic>
      <p:pic>
        <p:nvPicPr>
          <p:cNvPr id="8" name="Picture 7">
            <a:extLst>
              <a:ext uri="{FF2B5EF4-FFF2-40B4-BE49-F238E27FC236}">
                <a16:creationId xmlns:a16="http://schemas.microsoft.com/office/drawing/2014/main" id="{A29F3D67-5A06-9AEC-D56C-B9CAD2A8342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27950" y="1918616"/>
            <a:ext cx="3534410" cy="4528745"/>
          </a:xfrm>
          <a:prstGeom prst="rect">
            <a:avLst/>
          </a:prstGeom>
        </p:spPr>
      </p:pic>
      <p:pic>
        <p:nvPicPr>
          <p:cNvPr id="9" name="Picture 8">
            <a:extLst>
              <a:ext uri="{FF2B5EF4-FFF2-40B4-BE49-F238E27FC236}">
                <a16:creationId xmlns:a16="http://schemas.microsoft.com/office/drawing/2014/main" id="{FFA4BCE4-D855-1751-C0EC-6A0F3917034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199200" y="2086047"/>
            <a:ext cx="3450037" cy="2120091"/>
          </a:xfrm>
          <a:prstGeom prst="rect">
            <a:avLst/>
          </a:prstGeom>
        </p:spPr>
      </p:pic>
      <p:pic>
        <p:nvPicPr>
          <p:cNvPr id="10" name="Picture 9">
            <a:extLst>
              <a:ext uri="{FF2B5EF4-FFF2-40B4-BE49-F238E27FC236}">
                <a16:creationId xmlns:a16="http://schemas.microsoft.com/office/drawing/2014/main" id="{09D4ADBB-A62D-F814-9624-8239C099435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42559" y="4206139"/>
            <a:ext cx="2654199" cy="2398302"/>
          </a:xfrm>
          <a:prstGeom prst="rect">
            <a:avLst/>
          </a:prstGeom>
        </p:spPr>
      </p:pic>
      <p:pic>
        <p:nvPicPr>
          <p:cNvPr id="11" name="Picture 10">
            <a:extLst>
              <a:ext uri="{FF2B5EF4-FFF2-40B4-BE49-F238E27FC236}">
                <a16:creationId xmlns:a16="http://schemas.microsoft.com/office/drawing/2014/main" id="{029D27F5-78CB-2A2B-219F-2EE49AB622F9}"/>
              </a:ext>
            </a:extLst>
          </p:cNvPr>
          <p:cNvPicPr>
            <a:picLocks noChangeAspect="1"/>
          </p:cNvPicPr>
          <p:nvPr/>
        </p:nvPicPr>
        <p:blipFill>
          <a:blip r:embed="rId7" cstate="email">
            <a:extLst>
              <a:ext uri="{BEBA8EAE-BF5A-486C-A8C5-ECC9F3942E4B}">
                <a14:imgProps xmlns:a14="http://schemas.microsoft.com/office/drawing/2010/main">
                  <a14:imgLayer r:embed="rId8">
                    <a14:imgEffect>
                      <a14:brightnessContrast bright="40000" contrast="20000"/>
                    </a14:imgEffect>
                  </a14:imgLayer>
                </a14:imgProps>
              </a:ext>
              <a:ext uri="{28A0092B-C50C-407E-A947-70E740481C1C}">
                <a14:useLocalDpi xmlns:a14="http://schemas.microsoft.com/office/drawing/2010/main"/>
              </a:ext>
            </a:extLst>
          </a:blip>
          <a:stretch>
            <a:fillRect/>
          </a:stretch>
        </p:blipFill>
        <p:spPr>
          <a:xfrm flipH="1">
            <a:off x="8816706" y="4573476"/>
            <a:ext cx="2215025" cy="1858530"/>
          </a:xfrm>
          <a:prstGeom prst="rect">
            <a:avLst/>
          </a:prstGeom>
        </p:spPr>
      </p:pic>
      <p:sp>
        <p:nvSpPr>
          <p:cNvPr id="12" name="TextBox 11">
            <a:extLst>
              <a:ext uri="{FF2B5EF4-FFF2-40B4-BE49-F238E27FC236}">
                <a16:creationId xmlns:a16="http://schemas.microsoft.com/office/drawing/2014/main" id="{5550575E-1B52-2207-0F6D-24775397D3E4}"/>
              </a:ext>
            </a:extLst>
          </p:cNvPr>
          <p:cNvSpPr txBox="1"/>
          <p:nvPr/>
        </p:nvSpPr>
        <p:spPr>
          <a:xfrm>
            <a:off x="8539814" y="1393544"/>
            <a:ext cx="2768808" cy="546992"/>
          </a:xfrm>
          <a:prstGeom prst="rect">
            <a:avLst/>
          </a:prstGeom>
        </p:spPr>
        <p:txBody>
          <a:bodyPr vert="horz" wrap="square" lIns="91440" tIns="45720" rIns="91440" bIns="45720" rtlCol="0" anchor="ctr">
            <a:noAutofit/>
          </a:bodyPr>
          <a:lstStyle/>
          <a:p>
            <a:pPr algn="ctr"/>
            <a:r>
              <a:rPr lang="en-US" sz="2400" b="1" u="sng" dirty="0">
                <a:solidFill>
                  <a:srgbClr val="105749"/>
                </a:solidFill>
              </a:rPr>
              <a:t>Forelimb Strength</a:t>
            </a:r>
          </a:p>
        </p:txBody>
      </p:sp>
      <p:sp>
        <p:nvSpPr>
          <p:cNvPr id="13" name="TextBox 12">
            <a:extLst>
              <a:ext uri="{FF2B5EF4-FFF2-40B4-BE49-F238E27FC236}">
                <a16:creationId xmlns:a16="http://schemas.microsoft.com/office/drawing/2014/main" id="{42D81AAF-56B0-CEA6-4E9A-E3BAA0F3C352}"/>
              </a:ext>
            </a:extLst>
          </p:cNvPr>
          <p:cNvSpPr txBox="1"/>
          <p:nvPr/>
        </p:nvSpPr>
        <p:spPr>
          <a:xfrm>
            <a:off x="4789269" y="1390192"/>
            <a:ext cx="2211771" cy="546992"/>
          </a:xfrm>
          <a:prstGeom prst="rect">
            <a:avLst/>
          </a:prstGeom>
        </p:spPr>
        <p:txBody>
          <a:bodyPr vert="horz" wrap="square" lIns="91440" tIns="45720" rIns="91440" bIns="45720" rtlCol="0" anchor="ctr">
            <a:noAutofit/>
          </a:bodyPr>
          <a:lstStyle/>
          <a:p>
            <a:pPr algn="ctr"/>
            <a:r>
              <a:rPr lang="en-US" sz="2400" b="1" u="sng" dirty="0">
                <a:solidFill>
                  <a:srgbClr val="105749"/>
                </a:solidFill>
              </a:rPr>
              <a:t>Gait Analysis</a:t>
            </a:r>
          </a:p>
        </p:txBody>
      </p:sp>
      <p:sp>
        <p:nvSpPr>
          <p:cNvPr id="14" name="TextBox 13">
            <a:extLst>
              <a:ext uri="{FF2B5EF4-FFF2-40B4-BE49-F238E27FC236}">
                <a16:creationId xmlns:a16="http://schemas.microsoft.com/office/drawing/2014/main" id="{50E277F7-FD91-0F55-DC1F-9E8809177F72}"/>
              </a:ext>
            </a:extLst>
          </p:cNvPr>
          <p:cNvSpPr txBox="1"/>
          <p:nvPr/>
        </p:nvSpPr>
        <p:spPr>
          <a:xfrm>
            <a:off x="863771" y="1394679"/>
            <a:ext cx="2211771" cy="546992"/>
          </a:xfrm>
          <a:prstGeom prst="rect">
            <a:avLst/>
          </a:prstGeom>
        </p:spPr>
        <p:txBody>
          <a:bodyPr vert="horz" wrap="square" lIns="91440" tIns="45720" rIns="91440" bIns="45720" rtlCol="0" anchor="ctr">
            <a:noAutofit/>
          </a:bodyPr>
          <a:lstStyle/>
          <a:p>
            <a:pPr algn="ctr"/>
            <a:r>
              <a:rPr lang="en-US" sz="2400" b="1" u="sng" dirty="0">
                <a:solidFill>
                  <a:srgbClr val="105749"/>
                </a:solidFill>
              </a:rPr>
              <a:t>Joint Mechanics</a:t>
            </a:r>
          </a:p>
        </p:txBody>
      </p:sp>
      <p:sp>
        <p:nvSpPr>
          <p:cNvPr id="4" name="TextBox 3">
            <a:extLst>
              <a:ext uri="{FF2B5EF4-FFF2-40B4-BE49-F238E27FC236}">
                <a16:creationId xmlns:a16="http://schemas.microsoft.com/office/drawing/2014/main" id="{F107E0CA-512E-1E5D-9734-F112B2036FC7}"/>
              </a:ext>
            </a:extLst>
          </p:cNvPr>
          <p:cNvSpPr txBox="1"/>
          <p:nvPr/>
        </p:nvSpPr>
        <p:spPr>
          <a:xfrm>
            <a:off x="4783431" y="6218408"/>
            <a:ext cx="2211771" cy="546992"/>
          </a:xfrm>
          <a:prstGeom prst="rect">
            <a:avLst/>
          </a:prstGeom>
        </p:spPr>
        <p:txBody>
          <a:bodyPr vert="horz" wrap="square" lIns="91440" tIns="45720" rIns="91440" bIns="45720" rtlCol="0" anchor="ctr">
            <a:noAutofit/>
          </a:bodyPr>
          <a:lstStyle/>
          <a:p>
            <a:pPr algn="ctr"/>
            <a:r>
              <a:rPr lang="en-US" sz="1600" b="1" i="1" dirty="0">
                <a:solidFill>
                  <a:srgbClr val="105749"/>
                </a:solidFill>
              </a:rPr>
              <a:t>Kyle Allen, U of Florida</a:t>
            </a:r>
          </a:p>
        </p:txBody>
      </p:sp>
      <p:sp>
        <p:nvSpPr>
          <p:cNvPr id="2" name="Rectangle 1">
            <a:extLst>
              <a:ext uri="{FF2B5EF4-FFF2-40B4-BE49-F238E27FC236}">
                <a16:creationId xmlns:a16="http://schemas.microsoft.com/office/drawing/2014/main" id="{BBA29865-7A88-159C-5DFB-A7B7DEFE3719}"/>
              </a:ext>
            </a:extLst>
          </p:cNvPr>
          <p:cNvSpPr/>
          <p:nvPr/>
        </p:nvSpPr>
        <p:spPr>
          <a:xfrm>
            <a:off x="6695472" y="6604893"/>
            <a:ext cx="5531253" cy="253916"/>
          </a:xfrm>
          <a:prstGeom prst="rect">
            <a:avLst/>
          </a:prstGeom>
        </p:spPr>
        <p:txBody>
          <a:bodyPr wrap="square">
            <a:spAutoFit/>
          </a:bodyPr>
          <a:lstStyle/>
          <a:p>
            <a:pPr algn="r"/>
            <a:r>
              <a:rPr lang="en-US" sz="1050" dirty="0">
                <a:ea typeface="Times New Roman" panose="02020603050405020304" pitchFamily="18" charset="0"/>
              </a:rPr>
              <a:t>Lake+ JOR 2016; Dunham+ JBJS 2019; Jacobs+ Sci Rep 2018; Reiter+ JBME 2019; Reiter+ JOR 2021</a:t>
            </a:r>
            <a:endParaRPr lang="en-US" sz="1050" dirty="0"/>
          </a:p>
        </p:txBody>
      </p:sp>
    </p:spTree>
    <p:extLst>
      <p:ext uri="{BB962C8B-B14F-4D97-AF65-F5344CB8AC3E}">
        <p14:creationId xmlns:p14="http://schemas.microsoft.com/office/powerpoint/2010/main" val="3361329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B88B92B-6A6A-2944-91C1-74C075A4B7FE}"/>
              </a:ext>
            </a:extLst>
          </p:cNvPr>
          <p:cNvSpPr>
            <a:spLocks noGrp="1"/>
          </p:cNvSpPr>
          <p:nvPr>
            <p:ph type="body" sz="quarter" idx="15"/>
          </p:nvPr>
        </p:nvSpPr>
        <p:spPr>
          <a:xfrm>
            <a:off x="1184835" y="63812"/>
            <a:ext cx="9822331" cy="936011"/>
          </a:xfrm>
        </p:spPr>
        <p:txBody>
          <a:bodyPr>
            <a:normAutofit fontScale="77500" lnSpcReduction="20000"/>
          </a:bodyPr>
          <a:lstStyle/>
          <a:p>
            <a:r>
              <a:rPr lang="en-US" b="1" dirty="0"/>
              <a:t>Treatment Success?</a:t>
            </a:r>
            <a:br>
              <a:rPr lang="en-US" b="1" dirty="0"/>
            </a:br>
            <a:r>
              <a:rPr lang="en-US" i="1" dirty="0"/>
              <a:t>Tissue and cell changes</a:t>
            </a:r>
          </a:p>
        </p:txBody>
      </p:sp>
      <p:pic>
        <p:nvPicPr>
          <p:cNvPr id="140" name="Picture 139" descr="Graphical user interface, application&#10;&#10;Description automatically generated">
            <a:extLst>
              <a:ext uri="{FF2B5EF4-FFF2-40B4-BE49-F238E27FC236}">
                <a16:creationId xmlns:a16="http://schemas.microsoft.com/office/drawing/2014/main" id="{23B3EFD5-67DC-4D4C-99F5-247383B1838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677393" y="1242471"/>
            <a:ext cx="2385278" cy="2066028"/>
          </a:xfrm>
          <a:prstGeom prst="rect">
            <a:avLst/>
          </a:prstGeom>
        </p:spPr>
      </p:pic>
      <p:pic>
        <p:nvPicPr>
          <p:cNvPr id="2" name="Picture 1">
            <a:extLst>
              <a:ext uri="{FF2B5EF4-FFF2-40B4-BE49-F238E27FC236}">
                <a16:creationId xmlns:a16="http://schemas.microsoft.com/office/drawing/2014/main" id="{1ACE7593-3EF4-5448-8828-4986FE4DE51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27502" y="1592051"/>
            <a:ext cx="3556428" cy="1563507"/>
          </a:xfrm>
          <a:prstGeom prst="rect">
            <a:avLst/>
          </a:prstGeom>
        </p:spPr>
      </p:pic>
      <p:pic>
        <p:nvPicPr>
          <p:cNvPr id="4" name="Picture 3">
            <a:extLst>
              <a:ext uri="{FF2B5EF4-FFF2-40B4-BE49-F238E27FC236}">
                <a16:creationId xmlns:a16="http://schemas.microsoft.com/office/drawing/2014/main" id="{56D0EF4A-53DB-744F-8927-1FC7BDB4117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0" y="1565184"/>
            <a:ext cx="3564527" cy="1617239"/>
          </a:xfrm>
          <a:prstGeom prst="rect">
            <a:avLst/>
          </a:prstGeom>
        </p:spPr>
      </p:pic>
      <p:sp>
        <p:nvSpPr>
          <p:cNvPr id="71" name="TextBox 70">
            <a:extLst>
              <a:ext uri="{FF2B5EF4-FFF2-40B4-BE49-F238E27FC236}">
                <a16:creationId xmlns:a16="http://schemas.microsoft.com/office/drawing/2014/main" id="{B12747C5-4721-374B-B086-978F521B52B2}"/>
              </a:ext>
            </a:extLst>
          </p:cNvPr>
          <p:cNvSpPr txBox="1"/>
          <p:nvPr/>
        </p:nvSpPr>
        <p:spPr>
          <a:xfrm>
            <a:off x="3639727" y="1282599"/>
            <a:ext cx="1131978" cy="372737"/>
          </a:xfrm>
          <a:prstGeom prst="rect">
            <a:avLst/>
          </a:prstGeom>
          <a:noFill/>
        </p:spPr>
        <p:txBody>
          <a:bodyPr vert="horz" wrap="none" lIns="91440" tIns="45720" rIns="91440" bIns="45720" rtlCol="0" anchor="ctr">
            <a:noAutofit/>
          </a:bodyPr>
          <a:lstStyle/>
          <a:p>
            <a:pPr algn="ctr"/>
            <a:r>
              <a:rPr lang="en-US" sz="2000" b="1" dirty="0">
                <a:solidFill>
                  <a:srgbClr val="105649"/>
                </a:solidFill>
              </a:rPr>
              <a:t>Control</a:t>
            </a:r>
          </a:p>
        </p:txBody>
      </p:sp>
      <p:sp>
        <p:nvSpPr>
          <p:cNvPr id="72" name="TextBox 71">
            <a:extLst>
              <a:ext uri="{FF2B5EF4-FFF2-40B4-BE49-F238E27FC236}">
                <a16:creationId xmlns:a16="http://schemas.microsoft.com/office/drawing/2014/main" id="{917F038B-F314-A34F-A918-B53A4F4D6327}"/>
              </a:ext>
            </a:extLst>
          </p:cNvPr>
          <p:cNvSpPr txBox="1"/>
          <p:nvPr/>
        </p:nvSpPr>
        <p:spPr>
          <a:xfrm>
            <a:off x="7383647" y="1282599"/>
            <a:ext cx="989231" cy="323529"/>
          </a:xfrm>
          <a:prstGeom prst="rect">
            <a:avLst/>
          </a:prstGeom>
          <a:noFill/>
        </p:spPr>
        <p:txBody>
          <a:bodyPr vert="horz" wrap="none" lIns="91440" tIns="45720" rIns="91440" bIns="45720" rtlCol="0" anchor="ctr">
            <a:noAutofit/>
          </a:bodyPr>
          <a:lstStyle/>
          <a:p>
            <a:pPr algn="ctr"/>
            <a:r>
              <a:rPr lang="en-US" sz="2000" b="1" dirty="0">
                <a:solidFill>
                  <a:srgbClr val="105649"/>
                </a:solidFill>
              </a:rPr>
              <a:t>IM21</a:t>
            </a:r>
          </a:p>
        </p:txBody>
      </p:sp>
      <p:pic>
        <p:nvPicPr>
          <p:cNvPr id="8" name="Picture 7">
            <a:extLst>
              <a:ext uri="{FF2B5EF4-FFF2-40B4-BE49-F238E27FC236}">
                <a16:creationId xmlns:a16="http://schemas.microsoft.com/office/drawing/2014/main" id="{C5162BAF-FE47-A95B-DBC7-14F17C64DC4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082" y="1242471"/>
            <a:ext cx="2311872" cy="2186529"/>
          </a:xfrm>
          <a:prstGeom prst="rect">
            <a:avLst/>
          </a:prstGeom>
        </p:spPr>
      </p:pic>
      <p:pic>
        <p:nvPicPr>
          <p:cNvPr id="28" name="Picture 27" descr="A close up of a snow covered ground&#10;&#10;Description automatically generated">
            <a:extLst>
              <a:ext uri="{FF2B5EF4-FFF2-40B4-BE49-F238E27FC236}">
                <a16:creationId xmlns:a16="http://schemas.microsoft.com/office/drawing/2014/main" id="{87F48C4A-36B7-1982-8AAF-DBB3DA310DD0}"/>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flipH="1">
            <a:off x="4932069" y="3663129"/>
            <a:ext cx="2639275" cy="1787456"/>
          </a:xfrm>
          <a:prstGeom prst="rect">
            <a:avLst/>
          </a:prstGeom>
        </p:spPr>
      </p:pic>
      <p:pic>
        <p:nvPicPr>
          <p:cNvPr id="44" name="Picture 43" descr="A picture containing snow, skiing, outdoor, slope&#10;&#10;Description automatically generated">
            <a:extLst>
              <a:ext uri="{FF2B5EF4-FFF2-40B4-BE49-F238E27FC236}">
                <a16:creationId xmlns:a16="http://schemas.microsoft.com/office/drawing/2014/main" id="{ADC762A2-21F5-BFA7-6123-4F0B43190CB8}"/>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2130636" y="3663129"/>
            <a:ext cx="2639275" cy="1787456"/>
          </a:xfrm>
          <a:prstGeom prst="rect">
            <a:avLst/>
          </a:prstGeom>
          <a:ln w="28575">
            <a:noFill/>
            <a:prstDash val="dash"/>
          </a:ln>
        </p:spPr>
      </p:pic>
      <p:pic>
        <p:nvPicPr>
          <p:cNvPr id="45" name="Picture 44" descr="A picture containing snow, food&#10;&#10;Description automatically generated">
            <a:extLst>
              <a:ext uri="{FF2B5EF4-FFF2-40B4-BE49-F238E27FC236}">
                <a16:creationId xmlns:a16="http://schemas.microsoft.com/office/drawing/2014/main" id="{E16FDD76-6548-B71E-4E34-9083EF340ED4}"/>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flipH="1">
            <a:off x="7713444" y="3663129"/>
            <a:ext cx="2639278" cy="1787456"/>
          </a:xfrm>
          <a:prstGeom prst="rect">
            <a:avLst/>
          </a:prstGeom>
          <a:ln w="28575">
            <a:noFill/>
            <a:prstDash val="dash"/>
          </a:ln>
        </p:spPr>
      </p:pic>
      <p:pic>
        <p:nvPicPr>
          <p:cNvPr id="63" name="Picture 62">
            <a:extLst>
              <a:ext uri="{FF2B5EF4-FFF2-40B4-BE49-F238E27FC236}">
                <a16:creationId xmlns:a16="http://schemas.microsoft.com/office/drawing/2014/main" id="{AA584AD6-F69C-4E9D-A76B-E6A7E0F9360F}"/>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2053005" y="5602681"/>
            <a:ext cx="2794537" cy="1010543"/>
          </a:xfrm>
          <a:prstGeom prst="rect">
            <a:avLst/>
          </a:prstGeom>
          <a:ln w="28575">
            <a:noFill/>
          </a:ln>
        </p:spPr>
      </p:pic>
      <p:pic>
        <p:nvPicPr>
          <p:cNvPr id="64" name="Picture 63">
            <a:extLst>
              <a:ext uri="{FF2B5EF4-FFF2-40B4-BE49-F238E27FC236}">
                <a16:creationId xmlns:a16="http://schemas.microsoft.com/office/drawing/2014/main" id="{43BB45E5-4062-C735-E486-DDEE92FE48C4}"/>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flipH="1">
            <a:off x="4916776" y="5639947"/>
            <a:ext cx="2669861" cy="936011"/>
          </a:xfrm>
          <a:prstGeom prst="rect">
            <a:avLst/>
          </a:prstGeom>
          <a:ln w="28575">
            <a:noFill/>
          </a:ln>
        </p:spPr>
      </p:pic>
      <p:pic>
        <p:nvPicPr>
          <p:cNvPr id="65" name="Picture 64">
            <a:extLst>
              <a:ext uri="{FF2B5EF4-FFF2-40B4-BE49-F238E27FC236}">
                <a16:creationId xmlns:a16="http://schemas.microsoft.com/office/drawing/2014/main" id="{6BB1AFD8-7768-9969-E30B-DAA2BDCE8ED8}"/>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flipH="1">
            <a:off x="7698153" y="5628818"/>
            <a:ext cx="2669861" cy="958269"/>
          </a:xfrm>
          <a:prstGeom prst="rect">
            <a:avLst/>
          </a:prstGeom>
          <a:ln w="28575">
            <a:noFill/>
            <a:prstDash val="solid"/>
          </a:ln>
        </p:spPr>
      </p:pic>
      <p:sp>
        <p:nvSpPr>
          <p:cNvPr id="77" name="TextBox 76">
            <a:extLst>
              <a:ext uri="{FF2B5EF4-FFF2-40B4-BE49-F238E27FC236}">
                <a16:creationId xmlns:a16="http://schemas.microsoft.com/office/drawing/2014/main" id="{FAA441F5-676C-B1DF-8533-BAE79B0399CB}"/>
              </a:ext>
            </a:extLst>
          </p:cNvPr>
          <p:cNvSpPr txBox="1"/>
          <p:nvPr/>
        </p:nvSpPr>
        <p:spPr>
          <a:xfrm>
            <a:off x="2884284" y="3321740"/>
            <a:ext cx="1131978" cy="372737"/>
          </a:xfrm>
          <a:prstGeom prst="rect">
            <a:avLst/>
          </a:prstGeom>
          <a:noFill/>
        </p:spPr>
        <p:txBody>
          <a:bodyPr vert="horz" wrap="none" lIns="91440" tIns="45720" rIns="91440" bIns="45720" rtlCol="0" anchor="ctr">
            <a:noAutofit/>
          </a:bodyPr>
          <a:lstStyle/>
          <a:p>
            <a:pPr algn="ctr"/>
            <a:r>
              <a:rPr lang="en-US" sz="2000" b="1" dirty="0">
                <a:solidFill>
                  <a:srgbClr val="105649"/>
                </a:solidFill>
              </a:rPr>
              <a:t>No Drug</a:t>
            </a:r>
          </a:p>
        </p:txBody>
      </p:sp>
      <p:sp>
        <p:nvSpPr>
          <p:cNvPr id="78" name="TextBox 77">
            <a:extLst>
              <a:ext uri="{FF2B5EF4-FFF2-40B4-BE49-F238E27FC236}">
                <a16:creationId xmlns:a16="http://schemas.microsoft.com/office/drawing/2014/main" id="{20B8CAC4-D5C0-9D55-DE53-677E545391FE}"/>
              </a:ext>
            </a:extLst>
          </p:cNvPr>
          <p:cNvSpPr txBox="1"/>
          <p:nvPr/>
        </p:nvSpPr>
        <p:spPr>
          <a:xfrm>
            <a:off x="5757091" y="3346343"/>
            <a:ext cx="989231" cy="323529"/>
          </a:xfrm>
          <a:prstGeom prst="rect">
            <a:avLst/>
          </a:prstGeom>
          <a:noFill/>
        </p:spPr>
        <p:txBody>
          <a:bodyPr vert="horz" wrap="none" lIns="91440" tIns="45720" rIns="91440" bIns="45720" rtlCol="0" anchor="ctr">
            <a:noAutofit/>
          </a:bodyPr>
          <a:lstStyle/>
          <a:p>
            <a:pPr algn="ctr"/>
            <a:r>
              <a:rPr lang="en-US" sz="2000" b="1" dirty="0">
                <a:solidFill>
                  <a:srgbClr val="105649"/>
                </a:solidFill>
              </a:rPr>
              <a:t>Drug A</a:t>
            </a:r>
          </a:p>
        </p:txBody>
      </p:sp>
      <p:sp>
        <p:nvSpPr>
          <p:cNvPr id="79" name="TextBox 78">
            <a:extLst>
              <a:ext uri="{FF2B5EF4-FFF2-40B4-BE49-F238E27FC236}">
                <a16:creationId xmlns:a16="http://schemas.microsoft.com/office/drawing/2014/main" id="{15148DE3-5315-7B4A-466C-8D9BE800CFC0}"/>
              </a:ext>
            </a:extLst>
          </p:cNvPr>
          <p:cNvSpPr txBox="1"/>
          <p:nvPr/>
        </p:nvSpPr>
        <p:spPr>
          <a:xfrm>
            <a:off x="8538468" y="3321740"/>
            <a:ext cx="989231" cy="323529"/>
          </a:xfrm>
          <a:prstGeom prst="rect">
            <a:avLst/>
          </a:prstGeom>
          <a:noFill/>
        </p:spPr>
        <p:txBody>
          <a:bodyPr vert="horz" wrap="none" lIns="91440" tIns="45720" rIns="91440" bIns="45720" rtlCol="0" anchor="ctr">
            <a:noAutofit/>
          </a:bodyPr>
          <a:lstStyle/>
          <a:p>
            <a:pPr algn="ctr"/>
            <a:r>
              <a:rPr lang="en-US" sz="2000" b="1" dirty="0">
                <a:solidFill>
                  <a:srgbClr val="105649"/>
                </a:solidFill>
              </a:rPr>
              <a:t>Drug B</a:t>
            </a:r>
          </a:p>
        </p:txBody>
      </p:sp>
      <p:sp>
        <p:nvSpPr>
          <p:cNvPr id="80" name="TextBox 79">
            <a:extLst>
              <a:ext uri="{FF2B5EF4-FFF2-40B4-BE49-F238E27FC236}">
                <a16:creationId xmlns:a16="http://schemas.microsoft.com/office/drawing/2014/main" id="{C5CE44CE-EB7A-7A75-ED56-AFF44C4D86D7}"/>
              </a:ext>
            </a:extLst>
          </p:cNvPr>
          <p:cNvSpPr txBox="1"/>
          <p:nvPr/>
        </p:nvSpPr>
        <p:spPr>
          <a:xfrm rot="16200000">
            <a:off x="1241503" y="4370489"/>
            <a:ext cx="1131978" cy="372737"/>
          </a:xfrm>
          <a:prstGeom prst="rect">
            <a:avLst/>
          </a:prstGeom>
          <a:noFill/>
        </p:spPr>
        <p:txBody>
          <a:bodyPr vert="horz" wrap="none" lIns="91440" tIns="45720" rIns="91440" bIns="45720" rtlCol="0" anchor="ctr">
            <a:noAutofit/>
          </a:bodyPr>
          <a:lstStyle/>
          <a:p>
            <a:pPr algn="ctr"/>
            <a:r>
              <a:rPr lang="en-US" sz="2000" b="1" dirty="0">
                <a:solidFill>
                  <a:srgbClr val="105649"/>
                </a:solidFill>
              </a:rPr>
              <a:t>Capsule</a:t>
            </a:r>
          </a:p>
        </p:txBody>
      </p:sp>
      <p:sp>
        <p:nvSpPr>
          <p:cNvPr id="81" name="TextBox 80">
            <a:extLst>
              <a:ext uri="{FF2B5EF4-FFF2-40B4-BE49-F238E27FC236}">
                <a16:creationId xmlns:a16="http://schemas.microsoft.com/office/drawing/2014/main" id="{AF82C874-2E07-C164-EAD7-9948295819E1}"/>
              </a:ext>
            </a:extLst>
          </p:cNvPr>
          <p:cNvSpPr txBox="1"/>
          <p:nvPr/>
        </p:nvSpPr>
        <p:spPr>
          <a:xfrm rot="16200000">
            <a:off x="1294121" y="5946188"/>
            <a:ext cx="989231" cy="323529"/>
          </a:xfrm>
          <a:prstGeom prst="rect">
            <a:avLst/>
          </a:prstGeom>
          <a:noFill/>
        </p:spPr>
        <p:txBody>
          <a:bodyPr vert="horz" wrap="none" lIns="91440" tIns="45720" rIns="91440" bIns="45720" rtlCol="0" anchor="ctr">
            <a:noAutofit/>
          </a:bodyPr>
          <a:lstStyle/>
          <a:p>
            <a:pPr algn="ctr"/>
            <a:r>
              <a:rPr lang="en-US" sz="2000" b="1" dirty="0">
                <a:solidFill>
                  <a:srgbClr val="105649"/>
                </a:solidFill>
              </a:rPr>
              <a:t>Cartilage</a:t>
            </a:r>
          </a:p>
        </p:txBody>
      </p:sp>
      <p:sp>
        <p:nvSpPr>
          <p:cNvPr id="82" name="Rectangle 81">
            <a:extLst>
              <a:ext uri="{FF2B5EF4-FFF2-40B4-BE49-F238E27FC236}">
                <a16:creationId xmlns:a16="http://schemas.microsoft.com/office/drawing/2014/main" id="{0E6FF808-8E72-F2C2-B2CF-8FEFFB5FCD12}"/>
              </a:ext>
            </a:extLst>
          </p:cNvPr>
          <p:cNvSpPr/>
          <p:nvPr/>
        </p:nvSpPr>
        <p:spPr>
          <a:xfrm>
            <a:off x="2530100" y="2680598"/>
            <a:ext cx="7131800" cy="1952362"/>
          </a:xfrm>
          <a:prstGeom prst="rect">
            <a:avLst/>
          </a:prstGeom>
          <a:solidFill>
            <a:srgbClr val="E4D2B5"/>
          </a:solidFill>
          <a:ln w="28575">
            <a:solidFill>
              <a:srgbClr val="1057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67" b="1" dirty="0">
                <a:solidFill>
                  <a:srgbClr val="8A1C2A"/>
                </a:solidFill>
              </a:rPr>
              <a:t>Many spatially varying features!</a:t>
            </a:r>
          </a:p>
          <a:p>
            <a:pPr algn="ctr"/>
            <a:r>
              <a:rPr lang="en-US" sz="2667" b="1" dirty="0">
                <a:solidFill>
                  <a:srgbClr val="8A1C2A"/>
                </a:solidFill>
              </a:rPr>
              <a:t>Need enhanced image-based analyses to extract meaningful information…</a:t>
            </a:r>
          </a:p>
          <a:p>
            <a:pPr algn="ctr"/>
            <a:endParaRPr lang="en-US" sz="2667" b="1" dirty="0">
              <a:solidFill>
                <a:srgbClr val="105649"/>
              </a:solidFill>
            </a:endParaRPr>
          </a:p>
        </p:txBody>
      </p:sp>
      <p:sp>
        <p:nvSpPr>
          <p:cNvPr id="6" name="Rectangle 5">
            <a:extLst>
              <a:ext uri="{FF2B5EF4-FFF2-40B4-BE49-F238E27FC236}">
                <a16:creationId xmlns:a16="http://schemas.microsoft.com/office/drawing/2014/main" id="{2156AC81-4367-3378-843D-780A605D1B81}"/>
              </a:ext>
            </a:extLst>
          </p:cNvPr>
          <p:cNvSpPr/>
          <p:nvPr/>
        </p:nvSpPr>
        <p:spPr>
          <a:xfrm>
            <a:off x="2519677" y="2684899"/>
            <a:ext cx="7131800" cy="1952362"/>
          </a:xfrm>
          <a:prstGeom prst="rect">
            <a:avLst/>
          </a:prstGeom>
          <a:solidFill>
            <a:srgbClr val="E4D2B5"/>
          </a:solidFill>
          <a:ln w="28575">
            <a:solidFill>
              <a:srgbClr val="1057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67" b="1" dirty="0">
                <a:solidFill>
                  <a:srgbClr val="8A1C2A"/>
                </a:solidFill>
              </a:rPr>
              <a:t>Many spatially varying features!</a:t>
            </a:r>
          </a:p>
          <a:p>
            <a:pPr algn="ctr"/>
            <a:r>
              <a:rPr lang="en-US" sz="2667" b="1" dirty="0">
                <a:solidFill>
                  <a:srgbClr val="8A1C2A"/>
                </a:solidFill>
              </a:rPr>
              <a:t>Need enhanced image-based analyses to extract meaningful information…</a:t>
            </a:r>
            <a:br>
              <a:rPr lang="en-US" sz="2667" b="1" dirty="0">
                <a:solidFill>
                  <a:srgbClr val="8A1C2A"/>
                </a:solidFill>
              </a:rPr>
            </a:br>
            <a:r>
              <a:rPr lang="en-US" sz="2670" b="1" dirty="0">
                <a:solidFill>
                  <a:srgbClr val="105649"/>
                </a:solidFill>
              </a:rPr>
              <a:t>MACHINE LEARNING!</a:t>
            </a:r>
          </a:p>
        </p:txBody>
      </p:sp>
      <p:sp>
        <p:nvSpPr>
          <p:cNvPr id="7" name="Rectangle 6">
            <a:extLst>
              <a:ext uri="{FF2B5EF4-FFF2-40B4-BE49-F238E27FC236}">
                <a16:creationId xmlns:a16="http://schemas.microsoft.com/office/drawing/2014/main" id="{671B150D-8A12-DDEB-BB8C-BFE87684837A}"/>
              </a:ext>
            </a:extLst>
          </p:cNvPr>
          <p:cNvSpPr/>
          <p:nvPr/>
        </p:nvSpPr>
        <p:spPr>
          <a:xfrm>
            <a:off x="6695472" y="6616468"/>
            <a:ext cx="5531253" cy="253916"/>
          </a:xfrm>
          <a:prstGeom prst="rect">
            <a:avLst/>
          </a:prstGeom>
        </p:spPr>
        <p:txBody>
          <a:bodyPr wrap="square">
            <a:spAutoFit/>
          </a:bodyPr>
          <a:lstStyle/>
          <a:p>
            <a:pPr algn="r"/>
            <a:r>
              <a:rPr lang="en-US" sz="1050" dirty="0">
                <a:ea typeface="Times New Roman" panose="02020603050405020304" pitchFamily="18" charset="0"/>
              </a:rPr>
              <a:t>David+ Frontiers </a:t>
            </a:r>
            <a:r>
              <a:rPr lang="en-US" sz="1050" dirty="0" err="1">
                <a:ea typeface="Times New Roman" panose="02020603050405020304" pitchFamily="18" charset="0"/>
              </a:rPr>
              <a:t>Bioeng</a:t>
            </a:r>
            <a:r>
              <a:rPr lang="en-US" sz="1050" dirty="0">
                <a:ea typeface="Times New Roman" panose="02020603050405020304" pitchFamily="18" charset="0"/>
              </a:rPr>
              <a:t> Biotech 2022; Reiter+ JBJS 2023</a:t>
            </a:r>
            <a:endParaRPr lang="en-US" sz="1050" dirty="0"/>
          </a:p>
        </p:txBody>
      </p:sp>
    </p:spTree>
    <p:extLst>
      <p:ext uri="{BB962C8B-B14F-4D97-AF65-F5344CB8AC3E}">
        <p14:creationId xmlns:p14="http://schemas.microsoft.com/office/powerpoint/2010/main" val="2005663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2"/>
                                        </p:tgtEl>
                                        <p:attrNameLst>
                                          <p:attrName>style.visibility</p:attrName>
                                        </p:attrNameLst>
                                      </p:cBhvr>
                                      <p:to>
                                        <p:strVal val="visible"/>
                                      </p:to>
                                    </p:set>
                                  </p:childTnLst>
                                </p:cTn>
                              </p:par>
                              <p:par>
                                <p:cTn id="31" presetID="9" presetClass="emph" presetSubtype="0" nodeType="withEffect">
                                  <p:stCondLst>
                                    <p:cond delay="0"/>
                                  </p:stCondLst>
                                  <p:childTnLst>
                                    <p:set>
                                      <p:cBhvr>
                                        <p:cTn id="32" dur="indefinite"/>
                                        <p:tgtEl>
                                          <p:spTgt spid="140"/>
                                        </p:tgtEl>
                                        <p:attrNameLst>
                                          <p:attrName>style.opacity</p:attrName>
                                        </p:attrNameLst>
                                      </p:cBhvr>
                                      <p:to>
                                        <p:strVal val="0.5"/>
                                      </p:to>
                                    </p:set>
                                    <p:animEffect filter="image" prLst="opacity: 0.5">
                                      <p:cBhvr rctx="IE">
                                        <p:cTn id="33" dur="indefinite"/>
                                        <p:tgtEl>
                                          <p:spTgt spid="140"/>
                                        </p:tgtEl>
                                      </p:cBhvr>
                                    </p:animEffect>
                                  </p:childTnLst>
                                </p:cTn>
                              </p:par>
                              <p:par>
                                <p:cTn id="34" presetID="9" presetClass="emph" presetSubtype="0" nodeType="withEffect">
                                  <p:stCondLst>
                                    <p:cond delay="0"/>
                                  </p:stCondLst>
                                  <p:childTnLst>
                                    <p:set>
                                      <p:cBhvr>
                                        <p:cTn id="35" dur="indefinite"/>
                                        <p:tgtEl>
                                          <p:spTgt spid="2"/>
                                        </p:tgtEl>
                                        <p:attrNameLst>
                                          <p:attrName>style.opacity</p:attrName>
                                        </p:attrNameLst>
                                      </p:cBhvr>
                                      <p:to>
                                        <p:strVal val="0.5"/>
                                      </p:to>
                                    </p:set>
                                    <p:animEffect filter="image" prLst="opacity: 0.5">
                                      <p:cBhvr rctx="IE">
                                        <p:cTn id="36" dur="indefinite"/>
                                        <p:tgtEl>
                                          <p:spTgt spid="2"/>
                                        </p:tgtEl>
                                      </p:cBhvr>
                                    </p:animEffect>
                                  </p:childTnLst>
                                </p:cTn>
                              </p:par>
                              <p:par>
                                <p:cTn id="37" presetID="9" presetClass="emph" presetSubtype="0" nodeType="withEffect">
                                  <p:stCondLst>
                                    <p:cond delay="0"/>
                                  </p:stCondLst>
                                  <p:childTnLst>
                                    <p:set>
                                      <p:cBhvr>
                                        <p:cTn id="38" dur="indefinite"/>
                                        <p:tgtEl>
                                          <p:spTgt spid="4"/>
                                        </p:tgtEl>
                                        <p:attrNameLst>
                                          <p:attrName>style.opacity</p:attrName>
                                        </p:attrNameLst>
                                      </p:cBhvr>
                                      <p:to>
                                        <p:strVal val="0.5"/>
                                      </p:to>
                                    </p:set>
                                    <p:animEffect filter="image" prLst="opacity: 0.5">
                                      <p:cBhvr rctx="IE">
                                        <p:cTn id="39" dur="indefinite"/>
                                        <p:tgtEl>
                                          <p:spTgt spid="4"/>
                                        </p:tgtEl>
                                      </p:cBhvr>
                                    </p:animEffect>
                                  </p:childTnLst>
                                </p:cTn>
                              </p:par>
                              <p:par>
                                <p:cTn id="40" presetID="9" presetClass="emph" presetSubtype="0" grpId="0" nodeType="withEffect">
                                  <p:stCondLst>
                                    <p:cond delay="0"/>
                                  </p:stCondLst>
                                  <p:childTnLst>
                                    <p:set>
                                      <p:cBhvr>
                                        <p:cTn id="41" dur="indefinite"/>
                                        <p:tgtEl>
                                          <p:spTgt spid="71"/>
                                        </p:tgtEl>
                                        <p:attrNameLst>
                                          <p:attrName>style.opacity</p:attrName>
                                        </p:attrNameLst>
                                      </p:cBhvr>
                                      <p:to>
                                        <p:strVal val="0.5"/>
                                      </p:to>
                                    </p:set>
                                    <p:animEffect filter="image" prLst="opacity: 0.5">
                                      <p:cBhvr rctx="IE">
                                        <p:cTn id="42" dur="indefinite"/>
                                        <p:tgtEl>
                                          <p:spTgt spid="71"/>
                                        </p:tgtEl>
                                      </p:cBhvr>
                                    </p:animEffect>
                                  </p:childTnLst>
                                </p:cTn>
                              </p:par>
                              <p:par>
                                <p:cTn id="43" presetID="9" presetClass="emph" presetSubtype="0" grpId="0" nodeType="withEffect">
                                  <p:stCondLst>
                                    <p:cond delay="0"/>
                                  </p:stCondLst>
                                  <p:childTnLst>
                                    <p:set>
                                      <p:cBhvr>
                                        <p:cTn id="44" dur="indefinite"/>
                                        <p:tgtEl>
                                          <p:spTgt spid="72"/>
                                        </p:tgtEl>
                                        <p:attrNameLst>
                                          <p:attrName>style.opacity</p:attrName>
                                        </p:attrNameLst>
                                      </p:cBhvr>
                                      <p:to>
                                        <p:strVal val="0.5"/>
                                      </p:to>
                                    </p:set>
                                    <p:animEffect filter="image" prLst="opacity: 0.5">
                                      <p:cBhvr rctx="IE">
                                        <p:cTn id="45" dur="indefinite"/>
                                        <p:tgtEl>
                                          <p:spTgt spid="72"/>
                                        </p:tgtEl>
                                      </p:cBhvr>
                                    </p:animEffect>
                                  </p:childTnLst>
                                </p:cTn>
                              </p:par>
                              <p:par>
                                <p:cTn id="46" presetID="9" presetClass="emph" presetSubtype="0" nodeType="withEffect">
                                  <p:stCondLst>
                                    <p:cond delay="0"/>
                                  </p:stCondLst>
                                  <p:childTnLst>
                                    <p:set>
                                      <p:cBhvr>
                                        <p:cTn id="47" dur="indefinite"/>
                                        <p:tgtEl>
                                          <p:spTgt spid="8"/>
                                        </p:tgtEl>
                                        <p:attrNameLst>
                                          <p:attrName>style.opacity</p:attrName>
                                        </p:attrNameLst>
                                      </p:cBhvr>
                                      <p:to>
                                        <p:strVal val="0.5"/>
                                      </p:to>
                                    </p:set>
                                    <p:animEffect filter="image" prLst="opacity: 0.5">
                                      <p:cBhvr rctx="IE">
                                        <p:cTn id="48" dur="indefinite"/>
                                        <p:tgtEl>
                                          <p:spTgt spid="8"/>
                                        </p:tgtEl>
                                      </p:cBhvr>
                                    </p:animEffect>
                                  </p:childTnLst>
                                </p:cTn>
                              </p:par>
                              <p:par>
                                <p:cTn id="49" presetID="9" presetClass="emph" presetSubtype="0" nodeType="withEffect">
                                  <p:stCondLst>
                                    <p:cond delay="0"/>
                                  </p:stCondLst>
                                  <p:childTnLst>
                                    <p:set>
                                      <p:cBhvr>
                                        <p:cTn id="50" dur="indefinite"/>
                                        <p:tgtEl>
                                          <p:spTgt spid="28"/>
                                        </p:tgtEl>
                                        <p:attrNameLst>
                                          <p:attrName>style.opacity</p:attrName>
                                        </p:attrNameLst>
                                      </p:cBhvr>
                                      <p:to>
                                        <p:strVal val="0.5"/>
                                      </p:to>
                                    </p:set>
                                    <p:animEffect filter="image" prLst="opacity: 0.5">
                                      <p:cBhvr rctx="IE">
                                        <p:cTn id="51" dur="indefinite"/>
                                        <p:tgtEl>
                                          <p:spTgt spid="28"/>
                                        </p:tgtEl>
                                      </p:cBhvr>
                                    </p:animEffect>
                                  </p:childTnLst>
                                </p:cTn>
                              </p:par>
                              <p:par>
                                <p:cTn id="52" presetID="9" presetClass="emph" presetSubtype="0" nodeType="withEffect">
                                  <p:stCondLst>
                                    <p:cond delay="0"/>
                                  </p:stCondLst>
                                  <p:childTnLst>
                                    <p:set>
                                      <p:cBhvr>
                                        <p:cTn id="53" dur="indefinite"/>
                                        <p:tgtEl>
                                          <p:spTgt spid="44"/>
                                        </p:tgtEl>
                                        <p:attrNameLst>
                                          <p:attrName>style.opacity</p:attrName>
                                        </p:attrNameLst>
                                      </p:cBhvr>
                                      <p:to>
                                        <p:strVal val="0.5"/>
                                      </p:to>
                                    </p:set>
                                    <p:animEffect filter="image" prLst="opacity: 0.5">
                                      <p:cBhvr rctx="IE">
                                        <p:cTn id="54" dur="indefinite"/>
                                        <p:tgtEl>
                                          <p:spTgt spid="44"/>
                                        </p:tgtEl>
                                      </p:cBhvr>
                                    </p:animEffect>
                                  </p:childTnLst>
                                </p:cTn>
                              </p:par>
                              <p:par>
                                <p:cTn id="55" presetID="9" presetClass="emph" presetSubtype="0" nodeType="withEffect">
                                  <p:stCondLst>
                                    <p:cond delay="0"/>
                                  </p:stCondLst>
                                  <p:childTnLst>
                                    <p:set>
                                      <p:cBhvr>
                                        <p:cTn id="56" dur="indefinite"/>
                                        <p:tgtEl>
                                          <p:spTgt spid="45"/>
                                        </p:tgtEl>
                                        <p:attrNameLst>
                                          <p:attrName>style.opacity</p:attrName>
                                        </p:attrNameLst>
                                      </p:cBhvr>
                                      <p:to>
                                        <p:strVal val="0.5"/>
                                      </p:to>
                                    </p:set>
                                    <p:animEffect filter="image" prLst="opacity: 0.5">
                                      <p:cBhvr rctx="IE">
                                        <p:cTn id="57" dur="indefinite"/>
                                        <p:tgtEl>
                                          <p:spTgt spid="45"/>
                                        </p:tgtEl>
                                      </p:cBhvr>
                                    </p:animEffect>
                                  </p:childTnLst>
                                </p:cTn>
                              </p:par>
                              <p:par>
                                <p:cTn id="58" presetID="9" presetClass="emph" presetSubtype="0" nodeType="withEffect">
                                  <p:stCondLst>
                                    <p:cond delay="0"/>
                                  </p:stCondLst>
                                  <p:childTnLst>
                                    <p:set>
                                      <p:cBhvr>
                                        <p:cTn id="59" dur="indefinite"/>
                                        <p:tgtEl>
                                          <p:spTgt spid="63"/>
                                        </p:tgtEl>
                                        <p:attrNameLst>
                                          <p:attrName>style.opacity</p:attrName>
                                        </p:attrNameLst>
                                      </p:cBhvr>
                                      <p:to>
                                        <p:strVal val="0.5"/>
                                      </p:to>
                                    </p:set>
                                    <p:animEffect filter="image" prLst="opacity: 0.5">
                                      <p:cBhvr rctx="IE">
                                        <p:cTn id="60" dur="indefinite"/>
                                        <p:tgtEl>
                                          <p:spTgt spid="63"/>
                                        </p:tgtEl>
                                      </p:cBhvr>
                                    </p:animEffect>
                                  </p:childTnLst>
                                </p:cTn>
                              </p:par>
                              <p:par>
                                <p:cTn id="61" presetID="9" presetClass="emph" presetSubtype="0" nodeType="withEffect">
                                  <p:stCondLst>
                                    <p:cond delay="0"/>
                                  </p:stCondLst>
                                  <p:childTnLst>
                                    <p:set>
                                      <p:cBhvr>
                                        <p:cTn id="62" dur="indefinite"/>
                                        <p:tgtEl>
                                          <p:spTgt spid="64"/>
                                        </p:tgtEl>
                                        <p:attrNameLst>
                                          <p:attrName>style.opacity</p:attrName>
                                        </p:attrNameLst>
                                      </p:cBhvr>
                                      <p:to>
                                        <p:strVal val="0.5"/>
                                      </p:to>
                                    </p:set>
                                    <p:animEffect filter="image" prLst="opacity: 0.5">
                                      <p:cBhvr rctx="IE">
                                        <p:cTn id="63" dur="indefinite"/>
                                        <p:tgtEl>
                                          <p:spTgt spid="64"/>
                                        </p:tgtEl>
                                      </p:cBhvr>
                                    </p:animEffect>
                                  </p:childTnLst>
                                </p:cTn>
                              </p:par>
                              <p:par>
                                <p:cTn id="64" presetID="9" presetClass="emph" presetSubtype="0" nodeType="withEffect">
                                  <p:stCondLst>
                                    <p:cond delay="0"/>
                                  </p:stCondLst>
                                  <p:childTnLst>
                                    <p:set>
                                      <p:cBhvr>
                                        <p:cTn id="65" dur="indefinite"/>
                                        <p:tgtEl>
                                          <p:spTgt spid="65"/>
                                        </p:tgtEl>
                                        <p:attrNameLst>
                                          <p:attrName>style.opacity</p:attrName>
                                        </p:attrNameLst>
                                      </p:cBhvr>
                                      <p:to>
                                        <p:strVal val="0.5"/>
                                      </p:to>
                                    </p:set>
                                    <p:animEffect filter="image" prLst="opacity: 0.5">
                                      <p:cBhvr rctx="IE">
                                        <p:cTn id="66" dur="indefinite"/>
                                        <p:tgtEl>
                                          <p:spTgt spid="65"/>
                                        </p:tgtEl>
                                      </p:cBhvr>
                                    </p:animEffect>
                                  </p:childTnLst>
                                </p:cTn>
                              </p:par>
                              <p:par>
                                <p:cTn id="67" presetID="9" presetClass="emph" presetSubtype="0" grpId="1" nodeType="withEffect">
                                  <p:stCondLst>
                                    <p:cond delay="0"/>
                                  </p:stCondLst>
                                  <p:childTnLst>
                                    <p:set>
                                      <p:cBhvr>
                                        <p:cTn id="68" dur="indefinite"/>
                                        <p:tgtEl>
                                          <p:spTgt spid="77"/>
                                        </p:tgtEl>
                                        <p:attrNameLst>
                                          <p:attrName>style.opacity</p:attrName>
                                        </p:attrNameLst>
                                      </p:cBhvr>
                                      <p:to>
                                        <p:strVal val="0.5"/>
                                      </p:to>
                                    </p:set>
                                    <p:animEffect filter="image" prLst="opacity: 0.5">
                                      <p:cBhvr rctx="IE">
                                        <p:cTn id="69" dur="indefinite"/>
                                        <p:tgtEl>
                                          <p:spTgt spid="77"/>
                                        </p:tgtEl>
                                      </p:cBhvr>
                                    </p:animEffect>
                                  </p:childTnLst>
                                </p:cTn>
                              </p:par>
                              <p:par>
                                <p:cTn id="70" presetID="9" presetClass="emph" presetSubtype="0" grpId="1" nodeType="withEffect">
                                  <p:stCondLst>
                                    <p:cond delay="0"/>
                                  </p:stCondLst>
                                  <p:childTnLst>
                                    <p:set>
                                      <p:cBhvr>
                                        <p:cTn id="71" dur="indefinite"/>
                                        <p:tgtEl>
                                          <p:spTgt spid="78"/>
                                        </p:tgtEl>
                                        <p:attrNameLst>
                                          <p:attrName>style.opacity</p:attrName>
                                        </p:attrNameLst>
                                      </p:cBhvr>
                                      <p:to>
                                        <p:strVal val="0.5"/>
                                      </p:to>
                                    </p:set>
                                    <p:animEffect filter="image" prLst="opacity: 0.5">
                                      <p:cBhvr rctx="IE">
                                        <p:cTn id="72" dur="indefinite"/>
                                        <p:tgtEl>
                                          <p:spTgt spid="78"/>
                                        </p:tgtEl>
                                      </p:cBhvr>
                                    </p:animEffect>
                                  </p:childTnLst>
                                </p:cTn>
                              </p:par>
                              <p:par>
                                <p:cTn id="73" presetID="9" presetClass="emph" presetSubtype="0" grpId="1" nodeType="withEffect">
                                  <p:stCondLst>
                                    <p:cond delay="0"/>
                                  </p:stCondLst>
                                  <p:childTnLst>
                                    <p:set>
                                      <p:cBhvr>
                                        <p:cTn id="74" dur="indefinite"/>
                                        <p:tgtEl>
                                          <p:spTgt spid="79"/>
                                        </p:tgtEl>
                                        <p:attrNameLst>
                                          <p:attrName>style.opacity</p:attrName>
                                        </p:attrNameLst>
                                      </p:cBhvr>
                                      <p:to>
                                        <p:strVal val="0.5"/>
                                      </p:to>
                                    </p:set>
                                    <p:animEffect filter="image" prLst="opacity: 0.5">
                                      <p:cBhvr rctx="IE">
                                        <p:cTn id="75" dur="indefinite"/>
                                        <p:tgtEl>
                                          <p:spTgt spid="79"/>
                                        </p:tgtEl>
                                      </p:cBhvr>
                                    </p:animEffect>
                                  </p:childTnLst>
                                </p:cTn>
                              </p:par>
                              <p:par>
                                <p:cTn id="76" presetID="9" presetClass="emph" presetSubtype="0" grpId="1" nodeType="withEffect">
                                  <p:stCondLst>
                                    <p:cond delay="0"/>
                                  </p:stCondLst>
                                  <p:childTnLst>
                                    <p:set>
                                      <p:cBhvr>
                                        <p:cTn id="77" dur="indefinite"/>
                                        <p:tgtEl>
                                          <p:spTgt spid="80"/>
                                        </p:tgtEl>
                                        <p:attrNameLst>
                                          <p:attrName>style.opacity</p:attrName>
                                        </p:attrNameLst>
                                      </p:cBhvr>
                                      <p:to>
                                        <p:strVal val="0.5"/>
                                      </p:to>
                                    </p:set>
                                    <p:animEffect filter="image" prLst="opacity: 0.5">
                                      <p:cBhvr rctx="IE">
                                        <p:cTn id="78" dur="indefinite"/>
                                        <p:tgtEl>
                                          <p:spTgt spid="80"/>
                                        </p:tgtEl>
                                      </p:cBhvr>
                                    </p:animEffect>
                                  </p:childTnLst>
                                </p:cTn>
                              </p:par>
                              <p:par>
                                <p:cTn id="79" presetID="9" presetClass="emph" presetSubtype="0" grpId="1" nodeType="withEffect">
                                  <p:stCondLst>
                                    <p:cond delay="0"/>
                                  </p:stCondLst>
                                  <p:childTnLst>
                                    <p:set>
                                      <p:cBhvr>
                                        <p:cTn id="80" dur="indefinite"/>
                                        <p:tgtEl>
                                          <p:spTgt spid="81"/>
                                        </p:tgtEl>
                                        <p:attrNameLst>
                                          <p:attrName>style.opacity</p:attrName>
                                        </p:attrNameLst>
                                      </p:cBhvr>
                                      <p:to>
                                        <p:strVal val="0.5"/>
                                      </p:to>
                                    </p:set>
                                    <p:animEffect filter="image" prLst="opacity: 0.5">
                                      <p:cBhvr rctx="IE">
                                        <p:cTn id="81" dur="indefinite"/>
                                        <p:tgtEl>
                                          <p:spTgt spid="81"/>
                                        </p:tgtEl>
                                      </p:cBhvr>
                                    </p:animEffect>
                                  </p:childTnLst>
                                </p:cTn>
                              </p:par>
                              <p:par>
                                <p:cTn id="82" presetID="9" presetClass="emph" presetSubtype="0" grpId="0" nodeType="withEffect">
                                  <p:stCondLst>
                                    <p:cond delay="0"/>
                                  </p:stCondLst>
                                  <p:childTnLst>
                                    <p:set>
                                      <p:cBhvr>
                                        <p:cTn id="83" dur="indefinite"/>
                                        <p:tgtEl>
                                          <p:spTgt spid="7"/>
                                        </p:tgtEl>
                                        <p:attrNameLst>
                                          <p:attrName>style.opacity</p:attrName>
                                        </p:attrNameLst>
                                      </p:cBhvr>
                                      <p:to>
                                        <p:strVal val="0.5"/>
                                      </p:to>
                                    </p:set>
                                    <p:animEffect filter="image" prLst="opacity: 0.5">
                                      <p:cBhvr rctx="IE">
                                        <p:cTn id="84" dur="indefinite"/>
                                        <p:tgtEl>
                                          <p:spTgt spid="7"/>
                                        </p:tgtEl>
                                      </p:cBhvr>
                                    </p:animEffec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P spid="77" grpId="0"/>
      <p:bldP spid="77" grpId="1"/>
      <p:bldP spid="78" grpId="0"/>
      <p:bldP spid="78" grpId="1"/>
      <p:bldP spid="79" grpId="0"/>
      <p:bldP spid="79" grpId="1"/>
      <p:bldP spid="80" grpId="0"/>
      <p:bldP spid="80" grpId="1"/>
      <p:bldP spid="81" grpId="0"/>
      <p:bldP spid="81" grpId="1"/>
      <p:bldP spid="82" grpId="0" animBg="1"/>
      <p:bldP spid="6" grpId="0" animBg="1"/>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2C5EA1-2A0A-4370-845C-3A1FAC77B93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F9585A7-83ED-B02C-F0D9-9A09D260EF0E}"/>
              </a:ext>
            </a:extLst>
          </p:cNvPr>
          <p:cNvSpPr>
            <a:spLocks noGrp="1"/>
          </p:cNvSpPr>
          <p:nvPr>
            <p:ph type="body" sz="quarter" idx="15"/>
          </p:nvPr>
        </p:nvSpPr>
        <p:spPr/>
        <p:txBody>
          <a:bodyPr/>
          <a:lstStyle/>
          <a:p>
            <a:r>
              <a:rPr lang="en-US" b="1" dirty="0"/>
              <a:t>Basics of Machine Learning</a:t>
            </a:r>
          </a:p>
        </p:txBody>
      </p:sp>
      <p:pic>
        <p:nvPicPr>
          <p:cNvPr id="2" name="Picture 1">
            <a:extLst>
              <a:ext uri="{FF2B5EF4-FFF2-40B4-BE49-F238E27FC236}">
                <a16:creationId xmlns:a16="http://schemas.microsoft.com/office/drawing/2014/main" id="{75A75A74-73E3-1C34-B74E-FED9FF13519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505824" y="3804868"/>
            <a:ext cx="4659908" cy="1469217"/>
          </a:xfrm>
          <a:prstGeom prst="rect">
            <a:avLst/>
          </a:prstGeom>
        </p:spPr>
      </p:pic>
      <p:sp>
        <p:nvSpPr>
          <p:cNvPr id="10" name="TextBox 9">
            <a:extLst>
              <a:ext uri="{FF2B5EF4-FFF2-40B4-BE49-F238E27FC236}">
                <a16:creationId xmlns:a16="http://schemas.microsoft.com/office/drawing/2014/main" id="{C2106D6B-0DE4-5D33-6387-54F71A3B7A92}"/>
              </a:ext>
            </a:extLst>
          </p:cNvPr>
          <p:cNvSpPr txBox="1"/>
          <p:nvPr/>
        </p:nvSpPr>
        <p:spPr>
          <a:xfrm>
            <a:off x="7116019" y="6374112"/>
            <a:ext cx="5084197" cy="294468"/>
          </a:xfrm>
          <a:prstGeom prst="rect">
            <a:avLst/>
          </a:prstGeom>
        </p:spPr>
        <p:txBody>
          <a:bodyPr vert="horz" wrap="none" lIns="91440" tIns="45720" rIns="91440" bIns="45720" rtlCol="0" anchor="ctr">
            <a:noAutofit/>
          </a:bodyPr>
          <a:lstStyle/>
          <a:p>
            <a:pPr algn="r"/>
            <a:r>
              <a:rPr lang="en-US" sz="1050" dirty="0"/>
              <a:t>https://</a:t>
            </a:r>
            <a:r>
              <a:rPr lang="en-US" sz="1050" dirty="0" err="1"/>
              <a:t>www.turing.com</a:t>
            </a:r>
            <a:r>
              <a:rPr lang="en-US" sz="1050" dirty="0"/>
              <a:t>/kb/ultimate-battle-between-deep-learning-and-machine-learning</a:t>
            </a:r>
          </a:p>
        </p:txBody>
      </p:sp>
      <p:sp>
        <p:nvSpPr>
          <p:cNvPr id="16" name="Oval 15">
            <a:extLst>
              <a:ext uri="{FF2B5EF4-FFF2-40B4-BE49-F238E27FC236}">
                <a16:creationId xmlns:a16="http://schemas.microsoft.com/office/drawing/2014/main" id="{6FEC6862-76FB-A2EA-71BB-D06A9539A45D}"/>
              </a:ext>
            </a:extLst>
          </p:cNvPr>
          <p:cNvSpPr/>
          <p:nvPr/>
        </p:nvSpPr>
        <p:spPr>
          <a:xfrm>
            <a:off x="182571" y="2161027"/>
            <a:ext cx="3200400" cy="3199628"/>
          </a:xfrm>
          <a:prstGeom prst="ellipse">
            <a:avLst/>
          </a:prstGeom>
          <a:solidFill>
            <a:schemeClr val="accent1">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48E06A8-CECD-059B-8F28-3A775395C193}"/>
              </a:ext>
            </a:extLst>
          </p:cNvPr>
          <p:cNvSpPr>
            <a:spLocks noChangeAspect="1"/>
          </p:cNvSpPr>
          <p:nvPr/>
        </p:nvSpPr>
        <p:spPr>
          <a:xfrm>
            <a:off x="548033" y="2891775"/>
            <a:ext cx="2469476" cy="2468880"/>
          </a:xfrm>
          <a:prstGeom prst="ellipse">
            <a:avLst/>
          </a:prstGeom>
          <a:solidFill>
            <a:schemeClr val="accent2">
              <a:lumMod val="40000"/>
              <a:lumOff val="60000"/>
            </a:schemeClr>
          </a:soli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67EA146-17E2-9506-0714-919E72963539}"/>
              </a:ext>
            </a:extLst>
          </p:cNvPr>
          <p:cNvSpPr>
            <a:spLocks noChangeAspect="1"/>
          </p:cNvSpPr>
          <p:nvPr/>
        </p:nvSpPr>
        <p:spPr>
          <a:xfrm>
            <a:off x="982478" y="3760455"/>
            <a:ext cx="1600587" cy="1600200"/>
          </a:xfrm>
          <a:prstGeom prst="ellipse">
            <a:avLst/>
          </a:prstGeom>
          <a:solidFill>
            <a:schemeClr val="accent4">
              <a:lumMod val="40000"/>
              <a:lumOff val="6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4229CC59-2A77-0ED5-B93A-FC86EDD29E91}"/>
              </a:ext>
            </a:extLst>
          </p:cNvPr>
          <p:cNvSpPr txBox="1"/>
          <p:nvPr/>
        </p:nvSpPr>
        <p:spPr>
          <a:xfrm>
            <a:off x="-104147" y="2328005"/>
            <a:ext cx="3773837" cy="553998"/>
          </a:xfrm>
          <a:prstGeom prst="rect">
            <a:avLst/>
          </a:prstGeom>
          <a:noFill/>
        </p:spPr>
        <p:txBody>
          <a:bodyPr vert="horz" wrap="square" lIns="91440" tIns="45720" rIns="91440" bIns="45720" rtlCol="0" anchor="ctr">
            <a:spAutoFit/>
          </a:bodyPr>
          <a:lstStyle/>
          <a:p>
            <a:pPr algn="ctr"/>
            <a:r>
              <a:rPr lang="en-US" sz="1200" b="1" i="0" u="none" strike="noStrike" dirty="0">
                <a:solidFill>
                  <a:srgbClr val="212121"/>
                </a:solidFill>
                <a:effectLst/>
              </a:rPr>
              <a:t>Artificial Intelligence (AI)</a:t>
            </a:r>
          </a:p>
          <a:p>
            <a:pPr algn="ctr"/>
            <a:r>
              <a:rPr lang="en-US" sz="900" dirty="0">
                <a:solidFill>
                  <a:srgbClr val="212121"/>
                </a:solidFill>
              </a:rPr>
              <a:t>M</a:t>
            </a:r>
            <a:r>
              <a:rPr lang="en-US" sz="900" b="0" i="0" u="none" strike="noStrike" dirty="0">
                <a:solidFill>
                  <a:srgbClr val="212121"/>
                </a:solidFill>
                <a:effectLst/>
              </a:rPr>
              <a:t>achines are taught or trained to </a:t>
            </a:r>
            <a:br>
              <a:rPr lang="en-US" sz="900" b="0" i="0" u="none" strike="noStrike" dirty="0">
                <a:solidFill>
                  <a:srgbClr val="212121"/>
                </a:solidFill>
                <a:effectLst/>
              </a:rPr>
            </a:br>
            <a:r>
              <a:rPr lang="en-US" sz="900" b="0" i="0" u="none" strike="noStrike" dirty="0">
                <a:solidFill>
                  <a:srgbClr val="212121"/>
                </a:solidFill>
                <a:effectLst/>
              </a:rPr>
              <a:t>perform tasks normally requiring intelligence</a:t>
            </a:r>
            <a:endParaRPr lang="en-US" sz="900" dirty="0"/>
          </a:p>
        </p:txBody>
      </p:sp>
      <p:sp>
        <p:nvSpPr>
          <p:cNvPr id="15" name="TextBox 14">
            <a:extLst>
              <a:ext uri="{FF2B5EF4-FFF2-40B4-BE49-F238E27FC236}">
                <a16:creationId xmlns:a16="http://schemas.microsoft.com/office/drawing/2014/main" id="{B5E6F8BD-27A9-1BA6-31E4-0618CA376EAD}"/>
              </a:ext>
            </a:extLst>
          </p:cNvPr>
          <p:cNvSpPr txBox="1"/>
          <p:nvPr/>
        </p:nvSpPr>
        <p:spPr>
          <a:xfrm>
            <a:off x="349567" y="4175317"/>
            <a:ext cx="2866409" cy="692497"/>
          </a:xfrm>
          <a:prstGeom prst="rect">
            <a:avLst/>
          </a:prstGeom>
        </p:spPr>
        <p:txBody>
          <a:bodyPr vert="horz" wrap="square" lIns="91440" tIns="45720" rIns="91440" bIns="45720" rtlCol="0" anchor="ctr">
            <a:spAutoFit/>
          </a:bodyPr>
          <a:lstStyle/>
          <a:p>
            <a:pPr algn="ctr"/>
            <a:r>
              <a:rPr lang="en-US" sz="1200" b="1" i="0" u="none" strike="noStrike" dirty="0">
                <a:solidFill>
                  <a:srgbClr val="212121"/>
                </a:solidFill>
                <a:effectLst/>
              </a:rPr>
              <a:t>Deep Learning (DL)</a:t>
            </a:r>
          </a:p>
          <a:p>
            <a:pPr algn="ctr"/>
            <a:r>
              <a:rPr lang="en-US" sz="900" b="0" i="0" u="none" strike="noStrike" dirty="0">
                <a:solidFill>
                  <a:srgbClr val="212121"/>
                </a:solidFill>
                <a:effectLst/>
              </a:rPr>
              <a:t>Uses artificial neural networks </a:t>
            </a:r>
            <a:br>
              <a:rPr lang="en-US" sz="900" b="0" i="0" u="none" strike="noStrike" dirty="0">
                <a:solidFill>
                  <a:srgbClr val="212121"/>
                </a:solidFill>
                <a:effectLst/>
              </a:rPr>
            </a:br>
            <a:r>
              <a:rPr lang="en-US" sz="900" b="0" i="0" u="none" strike="noStrike" dirty="0">
                <a:solidFill>
                  <a:srgbClr val="212121"/>
                </a:solidFill>
                <a:effectLst/>
              </a:rPr>
              <a:t>(which function like the human </a:t>
            </a:r>
            <a:br>
              <a:rPr lang="en-US" sz="900" b="0" i="0" u="none" strike="noStrike" dirty="0">
                <a:solidFill>
                  <a:srgbClr val="212121"/>
                </a:solidFill>
                <a:effectLst/>
              </a:rPr>
            </a:br>
            <a:r>
              <a:rPr lang="en-US" sz="900" b="0" i="0" u="none" strike="noStrike" dirty="0">
                <a:solidFill>
                  <a:srgbClr val="212121"/>
                </a:solidFill>
                <a:effectLst/>
              </a:rPr>
              <a:t>brain) to perform tasks</a:t>
            </a:r>
            <a:endParaRPr lang="en-US" sz="900" dirty="0"/>
          </a:p>
        </p:txBody>
      </p:sp>
      <p:sp>
        <p:nvSpPr>
          <p:cNvPr id="12" name="TextBox 11">
            <a:extLst>
              <a:ext uri="{FF2B5EF4-FFF2-40B4-BE49-F238E27FC236}">
                <a16:creationId xmlns:a16="http://schemas.microsoft.com/office/drawing/2014/main" id="{006B412C-55AB-0F73-A51A-2B4C4C278A3F}"/>
              </a:ext>
            </a:extLst>
          </p:cNvPr>
          <p:cNvSpPr txBox="1"/>
          <p:nvPr/>
        </p:nvSpPr>
        <p:spPr>
          <a:xfrm>
            <a:off x="-109094" y="3084530"/>
            <a:ext cx="3773837" cy="692497"/>
          </a:xfrm>
          <a:prstGeom prst="rect">
            <a:avLst/>
          </a:prstGeom>
        </p:spPr>
        <p:txBody>
          <a:bodyPr vert="horz" wrap="square" lIns="91440" tIns="45720" rIns="91440" bIns="45720" rtlCol="0" anchor="ctr">
            <a:spAutoFit/>
          </a:bodyPr>
          <a:lstStyle/>
          <a:p>
            <a:pPr algn="ctr"/>
            <a:r>
              <a:rPr lang="en-US" sz="1200" b="1" i="0" u="none" strike="noStrike" dirty="0">
                <a:solidFill>
                  <a:srgbClr val="212121"/>
                </a:solidFill>
                <a:effectLst/>
              </a:rPr>
              <a:t>Machine Learning (ML) </a:t>
            </a:r>
          </a:p>
          <a:p>
            <a:pPr algn="ctr"/>
            <a:r>
              <a:rPr lang="en-US" sz="900" b="0" i="0" u="none" strike="noStrike" dirty="0">
                <a:solidFill>
                  <a:srgbClr val="212121"/>
                </a:solidFill>
                <a:effectLst/>
              </a:rPr>
              <a:t>Algorithms learn from patterns of</a:t>
            </a:r>
            <a:br>
              <a:rPr lang="en-US" sz="900" b="0" i="0" u="none" strike="noStrike" dirty="0">
                <a:solidFill>
                  <a:srgbClr val="212121"/>
                </a:solidFill>
                <a:effectLst/>
              </a:rPr>
            </a:br>
            <a:r>
              <a:rPr lang="en-US" sz="900" b="0" i="0" u="none" strike="noStrike" dirty="0">
                <a:solidFill>
                  <a:srgbClr val="212121"/>
                </a:solidFill>
                <a:effectLst/>
              </a:rPr>
              <a:t>data to predict, classify, and cluster </a:t>
            </a:r>
            <a:br>
              <a:rPr lang="en-US" sz="900" b="0" i="0" u="none" strike="noStrike" dirty="0">
                <a:solidFill>
                  <a:srgbClr val="212121"/>
                </a:solidFill>
                <a:effectLst/>
              </a:rPr>
            </a:br>
            <a:r>
              <a:rPr lang="en-US" sz="900" b="0" i="0" u="none" strike="noStrike" dirty="0">
                <a:solidFill>
                  <a:srgbClr val="212121"/>
                </a:solidFill>
                <a:effectLst/>
              </a:rPr>
              <a:t>without being explicitly programmed</a:t>
            </a:r>
            <a:endParaRPr lang="en-US" sz="900" dirty="0"/>
          </a:p>
        </p:txBody>
      </p:sp>
      <p:pic>
        <p:nvPicPr>
          <p:cNvPr id="21" name="Picture 20">
            <a:extLst>
              <a:ext uri="{FF2B5EF4-FFF2-40B4-BE49-F238E27FC236}">
                <a16:creationId xmlns:a16="http://schemas.microsoft.com/office/drawing/2014/main" id="{A63C2767-A5C3-2E2D-6100-22D37A114E4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62604" y="1557740"/>
            <a:ext cx="1276249" cy="1482281"/>
          </a:xfrm>
          <a:prstGeom prst="rect">
            <a:avLst/>
          </a:prstGeom>
        </p:spPr>
      </p:pic>
      <p:sp>
        <p:nvSpPr>
          <p:cNvPr id="22" name="TextBox 21">
            <a:extLst>
              <a:ext uri="{FF2B5EF4-FFF2-40B4-BE49-F238E27FC236}">
                <a16:creationId xmlns:a16="http://schemas.microsoft.com/office/drawing/2014/main" id="{5E885073-C6E5-D54C-1D8C-6DF078409DB9}"/>
              </a:ext>
            </a:extLst>
          </p:cNvPr>
          <p:cNvSpPr txBox="1"/>
          <p:nvPr/>
        </p:nvSpPr>
        <p:spPr>
          <a:xfrm>
            <a:off x="4256314" y="1104445"/>
            <a:ext cx="2588336" cy="338554"/>
          </a:xfrm>
          <a:prstGeom prst="rect">
            <a:avLst/>
          </a:prstGeom>
          <a:noFill/>
        </p:spPr>
        <p:txBody>
          <a:bodyPr wrap="square" rtlCol="0">
            <a:spAutoFit/>
          </a:bodyPr>
          <a:lstStyle/>
          <a:p>
            <a:pPr algn="ctr"/>
            <a:r>
              <a:rPr lang="en-US" sz="1600" b="1" i="1" dirty="0">
                <a:solidFill>
                  <a:srgbClr val="105649"/>
                </a:solidFill>
              </a:rPr>
              <a:t>Applications of AI</a:t>
            </a:r>
          </a:p>
        </p:txBody>
      </p:sp>
      <p:sp>
        <p:nvSpPr>
          <p:cNvPr id="23" name="TextBox 22">
            <a:extLst>
              <a:ext uri="{FF2B5EF4-FFF2-40B4-BE49-F238E27FC236}">
                <a16:creationId xmlns:a16="http://schemas.microsoft.com/office/drawing/2014/main" id="{434D7336-077B-9F5E-A4E7-7267ED18A021}"/>
              </a:ext>
            </a:extLst>
          </p:cNvPr>
          <p:cNvSpPr txBox="1"/>
          <p:nvPr/>
        </p:nvSpPr>
        <p:spPr>
          <a:xfrm>
            <a:off x="8592467" y="6185093"/>
            <a:ext cx="3607749" cy="294468"/>
          </a:xfrm>
          <a:prstGeom prst="rect">
            <a:avLst/>
          </a:prstGeom>
        </p:spPr>
        <p:txBody>
          <a:bodyPr vert="horz" wrap="none" lIns="91440" tIns="45720" rIns="91440" bIns="45720" rtlCol="0" anchor="ctr">
            <a:noAutofit/>
          </a:bodyPr>
          <a:lstStyle/>
          <a:p>
            <a:pPr algn="r"/>
            <a:r>
              <a:rPr lang="en-US" sz="1050" dirty="0"/>
              <a:t>https://</a:t>
            </a:r>
            <a:r>
              <a:rPr lang="en-US" sz="1050" dirty="0" err="1"/>
              <a:t>www.javatpoint.com</a:t>
            </a:r>
            <a:r>
              <a:rPr lang="en-US" sz="1050" dirty="0"/>
              <a:t>/applications-of-machine-learning</a:t>
            </a:r>
          </a:p>
        </p:txBody>
      </p:sp>
      <p:sp>
        <p:nvSpPr>
          <p:cNvPr id="26" name="TextBox 25">
            <a:extLst>
              <a:ext uri="{FF2B5EF4-FFF2-40B4-BE49-F238E27FC236}">
                <a16:creationId xmlns:a16="http://schemas.microsoft.com/office/drawing/2014/main" id="{A9E94F82-798D-4E3E-C775-4A8FD83AFF86}"/>
              </a:ext>
            </a:extLst>
          </p:cNvPr>
          <p:cNvSpPr txBox="1"/>
          <p:nvPr/>
        </p:nvSpPr>
        <p:spPr>
          <a:xfrm>
            <a:off x="8818703" y="5996074"/>
            <a:ext cx="3381513" cy="294468"/>
          </a:xfrm>
          <a:prstGeom prst="rect">
            <a:avLst/>
          </a:prstGeom>
        </p:spPr>
        <p:txBody>
          <a:bodyPr vert="horz" wrap="none" lIns="91440" tIns="45720" rIns="91440" bIns="45720" rtlCol="0" anchor="ctr">
            <a:noAutofit/>
          </a:bodyPr>
          <a:lstStyle/>
          <a:p>
            <a:pPr algn="r"/>
            <a:r>
              <a:rPr lang="en-US" sz="1050" dirty="0"/>
              <a:t>https://</a:t>
            </a:r>
            <a:r>
              <a:rPr lang="en-US" sz="1050" dirty="0" err="1"/>
              <a:t>revolveai.com</a:t>
            </a:r>
            <a:r>
              <a:rPr lang="en-US" sz="1050" dirty="0"/>
              <a:t>/examples-of-artificial-intelligence/</a:t>
            </a:r>
          </a:p>
        </p:txBody>
      </p:sp>
      <p:pic>
        <p:nvPicPr>
          <p:cNvPr id="1026" name="Picture 2" descr="&quot;Ameca&quot; has been operating at Dubai's Museum of the Future.">
            <a:extLst>
              <a:ext uri="{FF2B5EF4-FFF2-40B4-BE49-F238E27FC236}">
                <a16:creationId xmlns:a16="http://schemas.microsoft.com/office/drawing/2014/main" id="{2C775861-B84D-9054-9532-008A40A41C5A}"/>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5657901" y="1557740"/>
            <a:ext cx="1293366" cy="148228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8D77F35E-2D96-2CEC-19E3-5A888FCEEDE2}"/>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3629710" y="1432205"/>
            <a:ext cx="3841545" cy="2460347"/>
          </a:xfrm>
          <a:prstGeom prst="rect">
            <a:avLst/>
          </a:prstGeom>
        </p:spPr>
      </p:pic>
      <p:pic>
        <p:nvPicPr>
          <p:cNvPr id="27" name="Picture 26">
            <a:extLst>
              <a:ext uri="{FF2B5EF4-FFF2-40B4-BE49-F238E27FC236}">
                <a16:creationId xmlns:a16="http://schemas.microsoft.com/office/drawing/2014/main" id="{982F83DE-5E03-25FB-6CDB-B26FB60C1524}"/>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7505824" y="2164287"/>
            <a:ext cx="4659908" cy="1539033"/>
          </a:xfrm>
          <a:prstGeom prst="rect">
            <a:avLst/>
          </a:prstGeom>
        </p:spPr>
      </p:pic>
      <p:grpSp>
        <p:nvGrpSpPr>
          <p:cNvPr id="30" name="Group 29">
            <a:extLst>
              <a:ext uri="{FF2B5EF4-FFF2-40B4-BE49-F238E27FC236}">
                <a16:creationId xmlns:a16="http://schemas.microsoft.com/office/drawing/2014/main" id="{5C2E886D-785D-D1D6-8275-2C43A232CB43}"/>
              </a:ext>
            </a:extLst>
          </p:cNvPr>
          <p:cNvGrpSpPr/>
          <p:nvPr/>
        </p:nvGrpSpPr>
        <p:grpSpPr>
          <a:xfrm>
            <a:off x="4034378" y="3956938"/>
            <a:ext cx="3032209" cy="2901062"/>
            <a:chOff x="3915506" y="3956938"/>
            <a:chExt cx="3032209" cy="2901062"/>
          </a:xfrm>
        </p:grpSpPr>
        <p:pic>
          <p:nvPicPr>
            <p:cNvPr id="20" name="Picture 8" descr="Applications of Machine learning">
              <a:extLst>
                <a:ext uri="{FF2B5EF4-FFF2-40B4-BE49-F238E27FC236}">
                  <a16:creationId xmlns:a16="http://schemas.microsoft.com/office/drawing/2014/main" id="{FA4CE9DC-D281-3DEA-D9C8-E6B2793710DE}"/>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915506" y="4258269"/>
              <a:ext cx="3032209" cy="259973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4D53F2A1-C8C7-411D-67C4-9B8665458496}"/>
                </a:ext>
              </a:extLst>
            </p:cNvPr>
            <p:cNvSpPr txBox="1"/>
            <p:nvPr/>
          </p:nvSpPr>
          <p:spPr>
            <a:xfrm>
              <a:off x="4137442" y="3956938"/>
              <a:ext cx="2588336" cy="338554"/>
            </a:xfrm>
            <a:prstGeom prst="rect">
              <a:avLst/>
            </a:prstGeom>
            <a:noFill/>
          </p:spPr>
          <p:txBody>
            <a:bodyPr wrap="square" rtlCol="0">
              <a:spAutoFit/>
            </a:bodyPr>
            <a:lstStyle/>
            <a:p>
              <a:pPr algn="ctr"/>
              <a:r>
                <a:rPr lang="en-US" sz="1600" b="1" i="1" dirty="0">
                  <a:solidFill>
                    <a:srgbClr val="105649"/>
                  </a:solidFill>
                </a:rPr>
                <a:t>Applications of ML</a:t>
              </a:r>
            </a:p>
          </p:txBody>
        </p:sp>
        <p:sp>
          <p:nvSpPr>
            <p:cNvPr id="29" name="Oval 28">
              <a:extLst>
                <a:ext uri="{FF2B5EF4-FFF2-40B4-BE49-F238E27FC236}">
                  <a16:creationId xmlns:a16="http://schemas.microsoft.com/office/drawing/2014/main" id="{1FF13AAA-E0F4-32F9-5093-B57124243D2E}"/>
                </a:ext>
              </a:extLst>
            </p:cNvPr>
            <p:cNvSpPr>
              <a:spLocks noChangeAspect="1"/>
            </p:cNvSpPr>
            <p:nvPr/>
          </p:nvSpPr>
          <p:spPr>
            <a:xfrm>
              <a:off x="4925582" y="5008961"/>
              <a:ext cx="1115568" cy="1115568"/>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84060076-8DC8-D369-6D58-736AEFFA1BDA}"/>
              </a:ext>
            </a:extLst>
          </p:cNvPr>
          <p:cNvSpPr txBox="1"/>
          <p:nvPr/>
        </p:nvSpPr>
        <p:spPr>
          <a:xfrm>
            <a:off x="6733994" y="6563132"/>
            <a:ext cx="5466222" cy="294468"/>
          </a:xfrm>
          <a:prstGeom prst="rect">
            <a:avLst/>
          </a:prstGeom>
        </p:spPr>
        <p:txBody>
          <a:bodyPr vert="horz" wrap="none" lIns="91440" tIns="45720" rIns="91440" bIns="45720" rtlCol="0" anchor="ctr">
            <a:noAutofit/>
          </a:bodyPr>
          <a:lstStyle/>
          <a:p>
            <a:pPr algn="r"/>
            <a:r>
              <a:rPr lang="en-US" sz="1050" dirty="0"/>
              <a:t>https://</a:t>
            </a:r>
            <a:r>
              <a:rPr lang="en-US" sz="1050" dirty="0" err="1"/>
              <a:t>www.cnn.com</a:t>
            </a:r>
            <a:r>
              <a:rPr lang="en-US" sz="1050" dirty="0"/>
              <a:t>/2022/12/28/world/</a:t>
            </a:r>
            <a:r>
              <a:rPr lang="en-US" sz="1050" dirty="0" err="1"/>
              <a:t>sophia</a:t>
            </a:r>
            <a:r>
              <a:rPr lang="en-US" sz="1050" dirty="0"/>
              <a:t>-</a:t>
            </a:r>
            <a:r>
              <a:rPr lang="en-US" sz="1050" dirty="0" err="1"/>
              <a:t>desdemona</a:t>
            </a:r>
            <a:r>
              <a:rPr lang="en-US" sz="1050" dirty="0"/>
              <a:t>-robot-sisters-ai-</a:t>
            </a:r>
            <a:r>
              <a:rPr lang="en-US" sz="1050" dirty="0" err="1"/>
              <a:t>spc</a:t>
            </a:r>
            <a:r>
              <a:rPr lang="en-US" sz="1050" dirty="0"/>
              <a:t>-</a:t>
            </a:r>
            <a:r>
              <a:rPr lang="en-US" sz="1050" dirty="0" err="1"/>
              <a:t>intl</a:t>
            </a:r>
            <a:r>
              <a:rPr lang="en-US" sz="1050" dirty="0"/>
              <a:t>/</a:t>
            </a:r>
            <a:r>
              <a:rPr lang="en-US" sz="1050" dirty="0" err="1"/>
              <a:t>index.html</a:t>
            </a:r>
            <a:endParaRPr lang="en-US" sz="1050" dirty="0"/>
          </a:p>
        </p:txBody>
      </p:sp>
    </p:spTree>
    <p:extLst>
      <p:ext uri="{BB962C8B-B14F-4D97-AF65-F5344CB8AC3E}">
        <p14:creationId xmlns:p14="http://schemas.microsoft.com/office/powerpoint/2010/main" val="2945562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grpId="2"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5" grpId="0"/>
      <p:bldP spid="12" grpId="0"/>
      <p:bldP spid="22" grpId="2"/>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D865AD2-9B81-4761-A399-CE125A5D8F0D}"/>
              </a:ext>
            </a:extLst>
          </p:cNvPr>
          <p:cNvSpPr>
            <a:spLocks noGrp="1"/>
          </p:cNvSpPr>
          <p:nvPr>
            <p:ph type="body" sz="quarter" idx="15"/>
          </p:nvPr>
        </p:nvSpPr>
        <p:spPr>
          <a:xfrm>
            <a:off x="1184835" y="61820"/>
            <a:ext cx="9822331" cy="936011"/>
          </a:xfrm>
        </p:spPr>
        <p:txBody>
          <a:bodyPr anchor="ctr">
            <a:normAutofit/>
          </a:bodyPr>
          <a:lstStyle/>
          <a:p>
            <a:r>
              <a:rPr lang="en-US" dirty="0"/>
              <a:t>Basics of Machine Learning</a:t>
            </a:r>
          </a:p>
        </p:txBody>
      </p:sp>
      <p:pic>
        <p:nvPicPr>
          <p:cNvPr id="2050" name="Picture 2">
            <a:extLst>
              <a:ext uri="{FF2B5EF4-FFF2-40B4-BE49-F238E27FC236}">
                <a16:creationId xmlns:a16="http://schemas.microsoft.com/office/drawing/2014/main" id="{8A7C5D28-CC21-4AA7-AB4B-C89F98C214F3}"/>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t="-1376"/>
          <a:stretch/>
        </p:blipFill>
        <p:spPr bwMode="auto">
          <a:xfrm>
            <a:off x="346412" y="1092100"/>
            <a:ext cx="4361054" cy="122006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Regression vs. Classification">
            <a:extLst>
              <a:ext uri="{FF2B5EF4-FFF2-40B4-BE49-F238E27FC236}">
                <a16:creationId xmlns:a16="http://schemas.microsoft.com/office/drawing/2014/main" id="{06765A24-F29C-4482-AF6D-081D6E7315D7}"/>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b="16586"/>
          <a:stretch/>
        </p:blipFill>
        <p:spPr bwMode="auto">
          <a:xfrm>
            <a:off x="5092732" y="1341993"/>
            <a:ext cx="4525817" cy="210200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Clustering in Machine Learning">
            <a:extLst>
              <a:ext uri="{FF2B5EF4-FFF2-40B4-BE49-F238E27FC236}">
                <a16:creationId xmlns:a16="http://schemas.microsoft.com/office/drawing/2014/main" id="{7C5C9EC6-62F2-41D6-815C-CBADEB7D946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606251" y="1395652"/>
            <a:ext cx="2241223" cy="199468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EBD3EBB-FF93-4B4A-B55F-B049E9DC804D}"/>
              </a:ext>
            </a:extLst>
          </p:cNvPr>
          <p:cNvSpPr txBox="1"/>
          <p:nvPr/>
        </p:nvSpPr>
        <p:spPr>
          <a:xfrm>
            <a:off x="7504310" y="1084037"/>
            <a:ext cx="2067407" cy="369332"/>
          </a:xfrm>
          <a:prstGeom prst="rect">
            <a:avLst/>
          </a:prstGeom>
          <a:noFill/>
        </p:spPr>
        <p:txBody>
          <a:bodyPr wrap="square" rtlCol="0">
            <a:spAutoFit/>
          </a:bodyPr>
          <a:lstStyle/>
          <a:p>
            <a:pPr algn="ctr"/>
            <a:r>
              <a:rPr lang="en-US" b="1" i="1" dirty="0">
                <a:solidFill>
                  <a:srgbClr val="11584A"/>
                </a:solidFill>
              </a:rPr>
              <a:t>Regression</a:t>
            </a:r>
          </a:p>
        </p:txBody>
      </p:sp>
      <p:sp>
        <p:nvSpPr>
          <p:cNvPr id="12" name="TextBox 11">
            <a:extLst>
              <a:ext uri="{FF2B5EF4-FFF2-40B4-BE49-F238E27FC236}">
                <a16:creationId xmlns:a16="http://schemas.microsoft.com/office/drawing/2014/main" id="{DA5A1B82-5D8D-4461-A5A2-74BE4A2247C7}"/>
              </a:ext>
            </a:extLst>
          </p:cNvPr>
          <p:cNvSpPr txBox="1"/>
          <p:nvPr/>
        </p:nvSpPr>
        <p:spPr>
          <a:xfrm>
            <a:off x="9618549" y="1084037"/>
            <a:ext cx="2210638" cy="369332"/>
          </a:xfrm>
          <a:prstGeom prst="rect">
            <a:avLst/>
          </a:prstGeom>
          <a:noFill/>
        </p:spPr>
        <p:txBody>
          <a:bodyPr wrap="square" rtlCol="0">
            <a:spAutoFit/>
          </a:bodyPr>
          <a:lstStyle/>
          <a:p>
            <a:pPr algn="ctr"/>
            <a:r>
              <a:rPr lang="en-US" b="1" i="1" dirty="0">
                <a:solidFill>
                  <a:srgbClr val="11584A"/>
                </a:solidFill>
              </a:rPr>
              <a:t>Clustering</a:t>
            </a:r>
          </a:p>
        </p:txBody>
      </p:sp>
      <p:pic>
        <p:nvPicPr>
          <p:cNvPr id="16" name="Picture 2">
            <a:extLst>
              <a:ext uri="{FF2B5EF4-FFF2-40B4-BE49-F238E27FC236}">
                <a16:creationId xmlns:a16="http://schemas.microsoft.com/office/drawing/2014/main" id="{B0DE0634-A6AB-486A-A6F0-4FE3C4B4513E}"/>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b="-3"/>
          <a:stretch/>
        </p:blipFill>
        <p:spPr bwMode="auto">
          <a:xfrm>
            <a:off x="346412" y="2993790"/>
            <a:ext cx="2858214" cy="347764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314818A7-097C-4DB5-917C-3FCFECF99569}"/>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r="-1673" b="-3"/>
          <a:stretch/>
        </p:blipFill>
        <p:spPr bwMode="auto">
          <a:xfrm>
            <a:off x="3140618" y="2995797"/>
            <a:ext cx="1537414" cy="347764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0FCD638-D74D-4AC1-9736-31EDC38DA289}"/>
              </a:ext>
            </a:extLst>
          </p:cNvPr>
          <p:cNvSpPr txBox="1"/>
          <p:nvPr/>
        </p:nvSpPr>
        <p:spPr>
          <a:xfrm>
            <a:off x="5264818" y="1084037"/>
            <a:ext cx="2067407" cy="369332"/>
          </a:xfrm>
          <a:prstGeom prst="rect">
            <a:avLst/>
          </a:prstGeom>
          <a:noFill/>
        </p:spPr>
        <p:txBody>
          <a:bodyPr wrap="square" rtlCol="0">
            <a:spAutoFit/>
          </a:bodyPr>
          <a:lstStyle/>
          <a:p>
            <a:pPr algn="ctr"/>
            <a:r>
              <a:rPr lang="en-US" b="1" i="1" dirty="0">
                <a:solidFill>
                  <a:srgbClr val="11584A"/>
                </a:solidFill>
              </a:rPr>
              <a:t>Classification</a:t>
            </a:r>
          </a:p>
        </p:txBody>
      </p:sp>
      <p:pic>
        <p:nvPicPr>
          <p:cNvPr id="1026" name="Picture 2" descr="CNN deep learning">
            <a:extLst>
              <a:ext uri="{FF2B5EF4-FFF2-40B4-BE49-F238E27FC236}">
                <a16:creationId xmlns:a16="http://schemas.microsoft.com/office/drawing/2014/main" id="{15350D94-A2A3-43FF-9DF1-4E3D5C0CB057}"/>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346706" y="4102190"/>
            <a:ext cx="6303387" cy="237486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CD438D-07DA-4B7E-BE60-3EC6A14B68F2}"/>
              </a:ext>
            </a:extLst>
          </p:cNvPr>
          <p:cNvSpPr txBox="1"/>
          <p:nvPr/>
        </p:nvSpPr>
        <p:spPr>
          <a:xfrm>
            <a:off x="6070309" y="3571925"/>
            <a:ext cx="4856181" cy="584775"/>
          </a:xfrm>
          <a:prstGeom prst="rect">
            <a:avLst/>
          </a:prstGeom>
          <a:noFill/>
        </p:spPr>
        <p:txBody>
          <a:bodyPr wrap="square" rtlCol="0">
            <a:spAutoFit/>
          </a:bodyPr>
          <a:lstStyle/>
          <a:p>
            <a:pPr algn="ctr"/>
            <a:r>
              <a:rPr lang="en-US" b="1" i="1" dirty="0">
                <a:solidFill>
                  <a:srgbClr val="11584A"/>
                </a:solidFill>
              </a:rPr>
              <a:t>Deep Learning using Neural Networks</a:t>
            </a:r>
            <a:br>
              <a:rPr lang="en-US" b="1" i="1" dirty="0">
                <a:solidFill>
                  <a:srgbClr val="11584A"/>
                </a:solidFill>
              </a:rPr>
            </a:br>
            <a:r>
              <a:rPr lang="en-US" sz="1400" dirty="0">
                <a:solidFill>
                  <a:srgbClr val="11584A"/>
                </a:solidFill>
              </a:rPr>
              <a:t>E.g., image analysis using convolutional neural networks (CNNs)</a:t>
            </a:r>
          </a:p>
        </p:txBody>
      </p:sp>
      <p:pic>
        <p:nvPicPr>
          <p:cNvPr id="2" name="Picture 1">
            <a:extLst>
              <a:ext uri="{FF2B5EF4-FFF2-40B4-BE49-F238E27FC236}">
                <a16:creationId xmlns:a16="http://schemas.microsoft.com/office/drawing/2014/main" id="{913EF55F-E253-B864-9490-068EC583CD0B}"/>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1325432" y="2292749"/>
            <a:ext cx="1076344" cy="733426"/>
          </a:xfrm>
          <a:prstGeom prst="rect">
            <a:avLst/>
          </a:prstGeom>
        </p:spPr>
      </p:pic>
      <p:pic>
        <p:nvPicPr>
          <p:cNvPr id="4" name="Picture 3">
            <a:extLst>
              <a:ext uri="{FF2B5EF4-FFF2-40B4-BE49-F238E27FC236}">
                <a16:creationId xmlns:a16="http://schemas.microsoft.com/office/drawing/2014/main" id="{493303E8-21DB-6107-880B-9D8A79018593}"/>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3262189" y="2292749"/>
            <a:ext cx="1088136" cy="733425"/>
          </a:xfrm>
          <a:prstGeom prst="rect">
            <a:avLst/>
          </a:prstGeom>
        </p:spPr>
      </p:pic>
      <p:sp>
        <p:nvSpPr>
          <p:cNvPr id="6" name="TextBox 5">
            <a:extLst>
              <a:ext uri="{FF2B5EF4-FFF2-40B4-BE49-F238E27FC236}">
                <a16:creationId xmlns:a16="http://schemas.microsoft.com/office/drawing/2014/main" id="{DF900141-2A48-2BAC-C2AB-FD8F90B7409E}"/>
              </a:ext>
            </a:extLst>
          </p:cNvPr>
          <p:cNvSpPr txBox="1"/>
          <p:nvPr/>
        </p:nvSpPr>
        <p:spPr>
          <a:xfrm>
            <a:off x="4133089" y="6479489"/>
            <a:ext cx="8086344" cy="380942"/>
          </a:xfrm>
          <a:prstGeom prst="rect">
            <a:avLst/>
          </a:prstGeom>
        </p:spPr>
        <p:txBody>
          <a:bodyPr vert="horz" wrap="none" lIns="91440" tIns="45720" rIns="91440" bIns="45720" rtlCol="0" anchor="ctr">
            <a:noAutofit/>
          </a:bodyPr>
          <a:lstStyle/>
          <a:p>
            <a:pPr algn="r"/>
            <a:r>
              <a:rPr lang="en-US" sz="1050" dirty="0"/>
              <a:t>https://</a:t>
            </a:r>
            <a:r>
              <a:rPr lang="en-US" sz="1050" dirty="0" err="1"/>
              <a:t>www.mathworks.com</a:t>
            </a:r>
            <a:r>
              <a:rPr lang="en-US" sz="1050" dirty="0"/>
              <a:t>/help/stats/machine-learning-in-</a:t>
            </a:r>
            <a:r>
              <a:rPr lang="en-US" sz="1050" dirty="0" err="1"/>
              <a:t>matlab.html</a:t>
            </a:r>
            <a:r>
              <a:rPr lang="en-US" sz="1050" dirty="0"/>
              <a:t>; https://</a:t>
            </a:r>
            <a:r>
              <a:rPr lang="en-US" sz="1050" dirty="0" err="1"/>
              <a:t>www.javatpoint.com</a:t>
            </a:r>
            <a:r>
              <a:rPr lang="en-US" sz="1050" dirty="0"/>
              <a:t>/regression-vs-classification-in-machine-learning</a:t>
            </a:r>
          </a:p>
          <a:p>
            <a:pPr algn="r"/>
            <a:r>
              <a:rPr lang="en-US" sz="1050" dirty="0"/>
              <a:t>https://</a:t>
            </a:r>
            <a:r>
              <a:rPr lang="en-US" sz="1050" dirty="0" err="1"/>
              <a:t>www.javatpoint.com</a:t>
            </a:r>
            <a:r>
              <a:rPr lang="en-US" sz="1050" dirty="0"/>
              <a:t>/clustering-in-machine-learning; https://</a:t>
            </a:r>
            <a:r>
              <a:rPr lang="en-US" sz="1050" dirty="0" err="1"/>
              <a:t>www.analyticsvidhya.com</a:t>
            </a:r>
            <a:r>
              <a:rPr lang="en-US" sz="1050" dirty="0"/>
              <a:t>/blog/2021/05/convolutional-neural-networks-</a:t>
            </a:r>
            <a:r>
              <a:rPr lang="en-US" sz="1050" dirty="0" err="1"/>
              <a:t>cnn</a:t>
            </a:r>
            <a:r>
              <a:rPr lang="en-US" sz="1050" dirty="0"/>
              <a:t>/</a:t>
            </a:r>
          </a:p>
        </p:txBody>
      </p:sp>
      <p:sp>
        <p:nvSpPr>
          <p:cNvPr id="7" name="Rectangle 6">
            <a:extLst>
              <a:ext uri="{FF2B5EF4-FFF2-40B4-BE49-F238E27FC236}">
                <a16:creationId xmlns:a16="http://schemas.microsoft.com/office/drawing/2014/main" id="{6E9C0CED-C638-D2D5-B22B-B87646382FF2}"/>
              </a:ext>
            </a:extLst>
          </p:cNvPr>
          <p:cNvSpPr/>
          <p:nvPr/>
        </p:nvSpPr>
        <p:spPr>
          <a:xfrm>
            <a:off x="2530100" y="2861349"/>
            <a:ext cx="7131800" cy="1135302"/>
          </a:xfrm>
          <a:prstGeom prst="rect">
            <a:avLst/>
          </a:prstGeom>
          <a:solidFill>
            <a:srgbClr val="E4D2B5"/>
          </a:solidFill>
          <a:ln w="28575">
            <a:solidFill>
              <a:srgbClr val="8105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67" b="1" dirty="0">
                <a:solidFill>
                  <a:srgbClr val="105649"/>
                </a:solidFill>
              </a:rPr>
              <a:t>Goal: use ML-based tools to study spatial changes in tissues and cells in our model of PTJC</a:t>
            </a:r>
          </a:p>
        </p:txBody>
      </p:sp>
      <p:sp>
        <p:nvSpPr>
          <p:cNvPr id="11" name="Rounded Rectangle 10">
            <a:extLst>
              <a:ext uri="{FF2B5EF4-FFF2-40B4-BE49-F238E27FC236}">
                <a16:creationId xmlns:a16="http://schemas.microsoft.com/office/drawing/2014/main" id="{89B46F5A-7921-03BC-9035-5FCD90225B3E}"/>
              </a:ext>
            </a:extLst>
          </p:cNvPr>
          <p:cNvSpPr/>
          <p:nvPr/>
        </p:nvSpPr>
        <p:spPr>
          <a:xfrm>
            <a:off x="3290813" y="4268743"/>
            <a:ext cx="1193697" cy="391886"/>
          </a:xfrm>
          <a:prstGeom prst="roundRect">
            <a:avLst/>
          </a:prstGeom>
          <a:solidFill>
            <a:srgbClr val="80061A">
              <a:alpha val="14902"/>
            </a:srgbClr>
          </a:solidFill>
          <a:ln w="38100">
            <a:solidFill>
              <a:srgbClr val="80061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C203B32B-43B4-0406-3C23-FA90A9FA7BF5}"/>
              </a:ext>
            </a:extLst>
          </p:cNvPr>
          <p:cNvSpPr/>
          <p:nvPr/>
        </p:nvSpPr>
        <p:spPr>
          <a:xfrm>
            <a:off x="3290813" y="5955542"/>
            <a:ext cx="1193697" cy="391886"/>
          </a:xfrm>
          <a:prstGeom prst="roundRect">
            <a:avLst/>
          </a:prstGeom>
          <a:solidFill>
            <a:srgbClr val="80061A">
              <a:alpha val="14902"/>
            </a:srgbClr>
          </a:solidFill>
          <a:ln w="38100">
            <a:solidFill>
              <a:srgbClr val="80061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E4CF3E69-5A0C-4D6E-7709-2ED21CD86AF4}"/>
              </a:ext>
            </a:extLst>
          </p:cNvPr>
          <p:cNvSpPr/>
          <p:nvPr/>
        </p:nvSpPr>
        <p:spPr>
          <a:xfrm>
            <a:off x="1915683" y="5955542"/>
            <a:ext cx="1193697" cy="391886"/>
          </a:xfrm>
          <a:prstGeom prst="roundRect">
            <a:avLst/>
          </a:prstGeom>
          <a:solidFill>
            <a:srgbClr val="80061A">
              <a:alpha val="14902"/>
            </a:srgbClr>
          </a:solidFill>
          <a:ln w="38100">
            <a:solidFill>
              <a:srgbClr val="80061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DB31813F-8E47-FC03-D65B-64F8220F994C}"/>
              </a:ext>
            </a:extLst>
          </p:cNvPr>
          <p:cNvSpPr/>
          <p:nvPr/>
        </p:nvSpPr>
        <p:spPr>
          <a:xfrm>
            <a:off x="531150" y="5955542"/>
            <a:ext cx="1193697" cy="391886"/>
          </a:xfrm>
          <a:prstGeom prst="roundRect">
            <a:avLst/>
          </a:prstGeom>
          <a:solidFill>
            <a:srgbClr val="80061A">
              <a:alpha val="14902"/>
            </a:srgbClr>
          </a:solidFill>
          <a:ln w="38100">
            <a:solidFill>
              <a:srgbClr val="80061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F009E4B3-0777-43D8-67A7-AED25A19021A}"/>
              </a:ext>
            </a:extLst>
          </p:cNvPr>
          <p:cNvSpPr/>
          <p:nvPr/>
        </p:nvSpPr>
        <p:spPr>
          <a:xfrm>
            <a:off x="1915683" y="5540389"/>
            <a:ext cx="1193697" cy="391886"/>
          </a:xfrm>
          <a:prstGeom prst="roundRect">
            <a:avLst/>
          </a:prstGeom>
          <a:solidFill>
            <a:srgbClr val="80061A">
              <a:alpha val="14902"/>
            </a:srgbClr>
          </a:solidFill>
          <a:ln w="38100">
            <a:solidFill>
              <a:srgbClr val="80061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05C73BB5-EC9C-A676-575F-2391F08A770C}"/>
              </a:ext>
            </a:extLst>
          </p:cNvPr>
          <p:cNvSpPr/>
          <p:nvPr/>
        </p:nvSpPr>
        <p:spPr>
          <a:xfrm>
            <a:off x="1915683" y="4693750"/>
            <a:ext cx="1193697" cy="391886"/>
          </a:xfrm>
          <a:prstGeom prst="roundRect">
            <a:avLst/>
          </a:prstGeom>
          <a:solidFill>
            <a:srgbClr val="80061A">
              <a:alpha val="14902"/>
            </a:srgbClr>
          </a:solidFill>
          <a:ln w="38100">
            <a:solidFill>
              <a:srgbClr val="80061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71BDAB9E-56C8-06DA-FC4C-C6488F26CE47}"/>
              </a:ext>
            </a:extLst>
          </p:cNvPr>
          <p:cNvSpPr/>
          <p:nvPr/>
        </p:nvSpPr>
        <p:spPr>
          <a:xfrm>
            <a:off x="531150" y="5540389"/>
            <a:ext cx="1193697" cy="391886"/>
          </a:xfrm>
          <a:prstGeom prst="roundRect">
            <a:avLst/>
          </a:prstGeom>
          <a:solidFill>
            <a:srgbClr val="80061A">
              <a:alpha val="14902"/>
            </a:srgbClr>
          </a:solidFill>
          <a:ln w="38100">
            <a:solidFill>
              <a:srgbClr val="80061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A974189E-46A9-D825-753B-2A3661AD627A}"/>
              </a:ext>
            </a:extLst>
          </p:cNvPr>
          <p:cNvSpPr/>
          <p:nvPr/>
        </p:nvSpPr>
        <p:spPr>
          <a:xfrm>
            <a:off x="531150" y="4268743"/>
            <a:ext cx="1193697" cy="391886"/>
          </a:xfrm>
          <a:prstGeom prst="roundRect">
            <a:avLst/>
          </a:prstGeom>
          <a:solidFill>
            <a:srgbClr val="80061A">
              <a:alpha val="14902"/>
            </a:srgbClr>
          </a:solidFill>
          <a:ln w="38100">
            <a:solidFill>
              <a:srgbClr val="80061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976F5EA6-A675-67FE-FC30-6665644F05C9}"/>
              </a:ext>
            </a:extLst>
          </p:cNvPr>
          <p:cNvSpPr/>
          <p:nvPr/>
        </p:nvSpPr>
        <p:spPr>
          <a:xfrm>
            <a:off x="1915683" y="4268743"/>
            <a:ext cx="1193697" cy="391886"/>
          </a:xfrm>
          <a:prstGeom prst="roundRect">
            <a:avLst/>
          </a:prstGeom>
          <a:solidFill>
            <a:srgbClr val="80061A">
              <a:alpha val="14902"/>
            </a:srgbClr>
          </a:solidFill>
          <a:ln w="38100">
            <a:solidFill>
              <a:srgbClr val="80061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0841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6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9" presetClass="emph" presetSubtype="0" nodeType="withEffect">
                                  <p:stCondLst>
                                    <p:cond delay="0"/>
                                  </p:stCondLst>
                                  <p:childTnLst>
                                    <p:set>
                                      <p:cBhvr>
                                        <p:cTn id="54" dur="indefinite"/>
                                        <p:tgtEl>
                                          <p:spTgt spid="2050"/>
                                        </p:tgtEl>
                                        <p:attrNameLst>
                                          <p:attrName>style.opacity</p:attrName>
                                        </p:attrNameLst>
                                      </p:cBhvr>
                                      <p:to>
                                        <p:strVal val="0.5"/>
                                      </p:to>
                                    </p:set>
                                    <p:animEffect filter="image" prLst="opacity: 0.5">
                                      <p:cBhvr rctx="IE">
                                        <p:cTn id="55" dur="indefinite"/>
                                        <p:tgtEl>
                                          <p:spTgt spid="2050"/>
                                        </p:tgtEl>
                                      </p:cBhvr>
                                    </p:animEffect>
                                  </p:childTnLst>
                                </p:cTn>
                              </p:par>
                              <p:par>
                                <p:cTn id="56" presetID="9" presetClass="emph" presetSubtype="0" nodeType="withEffect">
                                  <p:stCondLst>
                                    <p:cond delay="0"/>
                                  </p:stCondLst>
                                  <p:childTnLst>
                                    <p:set>
                                      <p:cBhvr>
                                        <p:cTn id="57" dur="indefinite"/>
                                        <p:tgtEl>
                                          <p:spTgt spid="2058"/>
                                        </p:tgtEl>
                                        <p:attrNameLst>
                                          <p:attrName>style.opacity</p:attrName>
                                        </p:attrNameLst>
                                      </p:cBhvr>
                                      <p:to>
                                        <p:strVal val="0.5"/>
                                      </p:to>
                                    </p:set>
                                    <p:animEffect filter="image" prLst="opacity: 0.5">
                                      <p:cBhvr rctx="IE">
                                        <p:cTn id="58" dur="indefinite"/>
                                        <p:tgtEl>
                                          <p:spTgt spid="2058"/>
                                        </p:tgtEl>
                                      </p:cBhvr>
                                    </p:animEffect>
                                  </p:childTnLst>
                                </p:cTn>
                              </p:par>
                              <p:par>
                                <p:cTn id="59" presetID="9" presetClass="emph" presetSubtype="0" nodeType="withEffect">
                                  <p:stCondLst>
                                    <p:cond delay="0"/>
                                  </p:stCondLst>
                                  <p:childTnLst>
                                    <p:set>
                                      <p:cBhvr>
                                        <p:cTn id="60" dur="indefinite"/>
                                        <p:tgtEl>
                                          <p:spTgt spid="2062"/>
                                        </p:tgtEl>
                                        <p:attrNameLst>
                                          <p:attrName>style.opacity</p:attrName>
                                        </p:attrNameLst>
                                      </p:cBhvr>
                                      <p:to>
                                        <p:strVal val="0.5"/>
                                      </p:to>
                                    </p:set>
                                    <p:animEffect filter="image" prLst="opacity: 0.5">
                                      <p:cBhvr rctx="IE">
                                        <p:cTn id="61" dur="indefinite"/>
                                        <p:tgtEl>
                                          <p:spTgt spid="2062"/>
                                        </p:tgtEl>
                                      </p:cBhvr>
                                    </p:animEffect>
                                  </p:childTnLst>
                                </p:cTn>
                              </p:par>
                              <p:par>
                                <p:cTn id="62" presetID="9" presetClass="emph" presetSubtype="0" grpId="1" nodeType="withEffect">
                                  <p:stCondLst>
                                    <p:cond delay="0"/>
                                  </p:stCondLst>
                                  <p:childTnLst>
                                    <p:set>
                                      <p:cBhvr>
                                        <p:cTn id="63" dur="indefinite"/>
                                        <p:tgtEl>
                                          <p:spTgt spid="10"/>
                                        </p:tgtEl>
                                        <p:attrNameLst>
                                          <p:attrName>style.opacity</p:attrName>
                                        </p:attrNameLst>
                                      </p:cBhvr>
                                      <p:to>
                                        <p:strVal val="0.5"/>
                                      </p:to>
                                    </p:set>
                                    <p:animEffect filter="image" prLst="opacity: 0.5">
                                      <p:cBhvr rctx="IE">
                                        <p:cTn id="64" dur="indefinite"/>
                                        <p:tgtEl>
                                          <p:spTgt spid="10"/>
                                        </p:tgtEl>
                                      </p:cBhvr>
                                    </p:animEffect>
                                  </p:childTnLst>
                                </p:cTn>
                              </p:par>
                              <p:par>
                                <p:cTn id="65" presetID="9" presetClass="emph" presetSubtype="0" grpId="1" nodeType="withEffect">
                                  <p:stCondLst>
                                    <p:cond delay="0"/>
                                  </p:stCondLst>
                                  <p:childTnLst>
                                    <p:set>
                                      <p:cBhvr>
                                        <p:cTn id="66" dur="indefinite"/>
                                        <p:tgtEl>
                                          <p:spTgt spid="12"/>
                                        </p:tgtEl>
                                        <p:attrNameLst>
                                          <p:attrName>style.opacity</p:attrName>
                                        </p:attrNameLst>
                                      </p:cBhvr>
                                      <p:to>
                                        <p:strVal val="0.5"/>
                                      </p:to>
                                    </p:set>
                                    <p:animEffect filter="image" prLst="opacity: 0.5">
                                      <p:cBhvr rctx="IE">
                                        <p:cTn id="67" dur="indefinite"/>
                                        <p:tgtEl>
                                          <p:spTgt spid="12"/>
                                        </p:tgtEl>
                                      </p:cBhvr>
                                    </p:animEffect>
                                  </p:childTnLst>
                                </p:cTn>
                              </p:par>
                              <p:par>
                                <p:cTn id="68" presetID="9" presetClass="emph" presetSubtype="0" nodeType="withEffect">
                                  <p:stCondLst>
                                    <p:cond delay="0"/>
                                  </p:stCondLst>
                                  <p:childTnLst>
                                    <p:set>
                                      <p:cBhvr>
                                        <p:cTn id="69" dur="indefinite"/>
                                        <p:tgtEl>
                                          <p:spTgt spid="16"/>
                                        </p:tgtEl>
                                        <p:attrNameLst>
                                          <p:attrName>style.opacity</p:attrName>
                                        </p:attrNameLst>
                                      </p:cBhvr>
                                      <p:to>
                                        <p:strVal val="0.5"/>
                                      </p:to>
                                    </p:set>
                                    <p:animEffect filter="image" prLst="opacity: 0.5">
                                      <p:cBhvr rctx="IE">
                                        <p:cTn id="70" dur="indefinite"/>
                                        <p:tgtEl>
                                          <p:spTgt spid="16"/>
                                        </p:tgtEl>
                                      </p:cBhvr>
                                    </p:animEffect>
                                  </p:childTnLst>
                                </p:cTn>
                              </p:par>
                              <p:par>
                                <p:cTn id="71" presetID="9" presetClass="emph" presetSubtype="0" nodeType="withEffect">
                                  <p:stCondLst>
                                    <p:cond delay="0"/>
                                  </p:stCondLst>
                                  <p:childTnLst>
                                    <p:set>
                                      <p:cBhvr>
                                        <p:cTn id="72" dur="indefinite"/>
                                        <p:tgtEl>
                                          <p:spTgt spid="17"/>
                                        </p:tgtEl>
                                        <p:attrNameLst>
                                          <p:attrName>style.opacity</p:attrName>
                                        </p:attrNameLst>
                                      </p:cBhvr>
                                      <p:to>
                                        <p:strVal val="0.5"/>
                                      </p:to>
                                    </p:set>
                                    <p:animEffect filter="image" prLst="opacity: 0.5">
                                      <p:cBhvr rctx="IE">
                                        <p:cTn id="73" dur="indefinite"/>
                                        <p:tgtEl>
                                          <p:spTgt spid="17"/>
                                        </p:tgtEl>
                                      </p:cBhvr>
                                    </p:animEffect>
                                  </p:childTnLst>
                                </p:cTn>
                              </p:par>
                              <p:par>
                                <p:cTn id="74" presetID="9" presetClass="emph" presetSubtype="0" grpId="1" nodeType="withEffect">
                                  <p:stCondLst>
                                    <p:cond delay="0"/>
                                  </p:stCondLst>
                                  <p:childTnLst>
                                    <p:set>
                                      <p:cBhvr>
                                        <p:cTn id="75" dur="indefinite"/>
                                        <p:tgtEl>
                                          <p:spTgt spid="13"/>
                                        </p:tgtEl>
                                        <p:attrNameLst>
                                          <p:attrName>style.opacity</p:attrName>
                                        </p:attrNameLst>
                                      </p:cBhvr>
                                      <p:to>
                                        <p:strVal val="0.5"/>
                                      </p:to>
                                    </p:set>
                                    <p:animEffect filter="image" prLst="opacity: 0.5">
                                      <p:cBhvr rctx="IE">
                                        <p:cTn id="76" dur="indefinite"/>
                                        <p:tgtEl>
                                          <p:spTgt spid="13"/>
                                        </p:tgtEl>
                                      </p:cBhvr>
                                    </p:animEffect>
                                  </p:childTnLst>
                                </p:cTn>
                              </p:par>
                              <p:par>
                                <p:cTn id="77" presetID="9" presetClass="emph" presetSubtype="0" nodeType="withEffect">
                                  <p:stCondLst>
                                    <p:cond delay="0"/>
                                  </p:stCondLst>
                                  <p:childTnLst>
                                    <p:set>
                                      <p:cBhvr>
                                        <p:cTn id="78" dur="indefinite"/>
                                        <p:tgtEl>
                                          <p:spTgt spid="1026"/>
                                        </p:tgtEl>
                                        <p:attrNameLst>
                                          <p:attrName>style.opacity</p:attrName>
                                        </p:attrNameLst>
                                      </p:cBhvr>
                                      <p:to>
                                        <p:strVal val="0.5"/>
                                      </p:to>
                                    </p:set>
                                    <p:animEffect filter="image" prLst="opacity: 0.5">
                                      <p:cBhvr rctx="IE">
                                        <p:cTn id="79" dur="indefinite"/>
                                        <p:tgtEl>
                                          <p:spTgt spid="1026"/>
                                        </p:tgtEl>
                                      </p:cBhvr>
                                    </p:animEffect>
                                  </p:childTnLst>
                                </p:cTn>
                              </p:par>
                              <p:par>
                                <p:cTn id="80" presetID="9" presetClass="emph" presetSubtype="0" grpId="1" nodeType="withEffect">
                                  <p:stCondLst>
                                    <p:cond delay="0"/>
                                  </p:stCondLst>
                                  <p:childTnLst>
                                    <p:set>
                                      <p:cBhvr>
                                        <p:cTn id="81" dur="indefinite"/>
                                        <p:tgtEl>
                                          <p:spTgt spid="14"/>
                                        </p:tgtEl>
                                        <p:attrNameLst>
                                          <p:attrName>style.opacity</p:attrName>
                                        </p:attrNameLst>
                                      </p:cBhvr>
                                      <p:to>
                                        <p:strVal val="0.5"/>
                                      </p:to>
                                    </p:set>
                                    <p:animEffect filter="image" prLst="opacity: 0.5">
                                      <p:cBhvr rctx="IE">
                                        <p:cTn id="82" dur="indefinite"/>
                                        <p:tgtEl>
                                          <p:spTgt spid="14"/>
                                        </p:tgtEl>
                                      </p:cBhvr>
                                    </p:animEffect>
                                  </p:childTnLst>
                                </p:cTn>
                              </p:par>
                              <p:par>
                                <p:cTn id="83" presetID="9" presetClass="emph" presetSubtype="0" nodeType="withEffect">
                                  <p:stCondLst>
                                    <p:cond delay="0"/>
                                  </p:stCondLst>
                                  <p:childTnLst>
                                    <p:set>
                                      <p:cBhvr>
                                        <p:cTn id="84" dur="indefinite"/>
                                        <p:tgtEl>
                                          <p:spTgt spid="2"/>
                                        </p:tgtEl>
                                        <p:attrNameLst>
                                          <p:attrName>style.opacity</p:attrName>
                                        </p:attrNameLst>
                                      </p:cBhvr>
                                      <p:to>
                                        <p:strVal val="0.5"/>
                                      </p:to>
                                    </p:set>
                                    <p:animEffect filter="image" prLst="opacity: 0.5">
                                      <p:cBhvr rctx="IE">
                                        <p:cTn id="85" dur="indefinite"/>
                                        <p:tgtEl>
                                          <p:spTgt spid="2"/>
                                        </p:tgtEl>
                                      </p:cBhvr>
                                    </p:animEffect>
                                  </p:childTnLst>
                                </p:cTn>
                              </p:par>
                              <p:par>
                                <p:cTn id="86" presetID="9" presetClass="emph" presetSubtype="0" nodeType="withEffect">
                                  <p:stCondLst>
                                    <p:cond delay="0"/>
                                  </p:stCondLst>
                                  <p:childTnLst>
                                    <p:set>
                                      <p:cBhvr>
                                        <p:cTn id="87" dur="indefinite"/>
                                        <p:tgtEl>
                                          <p:spTgt spid="4"/>
                                        </p:tgtEl>
                                        <p:attrNameLst>
                                          <p:attrName>style.opacity</p:attrName>
                                        </p:attrNameLst>
                                      </p:cBhvr>
                                      <p:to>
                                        <p:strVal val="0.5"/>
                                      </p:to>
                                    </p:set>
                                    <p:animEffect filter="image" prLst="opacity: 0.5">
                                      <p:cBhvr rctx="IE">
                                        <p:cTn id="88" dur="indefinite"/>
                                        <p:tgtEl>
                                          <p:spTgt spid="4"/>
                                        </p:tgtEl>
                                      </p:cBhvr>
                                    </p:animEffect>
                                  </p:childTnLst>
                                </p:cTn>
                              </p:par>
                              <p:par>
                                <p:cTn id="89" presetID="9" presetClass="emph" presetSubtype="0" grpId="0" nodeType="withEffect">
                                  <p:stCondLst>
                                    <p:cond delay="0"/>
                                  </p:stCondLst>
                                  <p:childTnLst>
                                    <p:set>
                                      <p:cBhvr>
                                        <p:cTn id="90" dur="indefinite"/>
                                        <p:tgtEl>
                                          <p:spTgt spid="6"/>
                                        </p:tgtEl>
                                        <p:attrNameLst>
                                          <p:attrName>style.opacity</p:attrName>
                                        </p:attrNameLst>
                                      </p:cBhvr>
                                      <p:to>
                                        <p:strVal val="0.5"/>
                                      </p:to>
                                    </p:set>
                                    <p:animEffect filter="image" prLst="opacity: 0.5">
                                      <p:cBhvr rctx="IE">
                                        <p:cTn id="91" dur="indefinite"/>
                                        <p:tgtEl>
                                          <p:spTgt spid="6"/>
                                        </p:tgtEl>
                                      </p:cBhvr>
                                    </p:animEffect>
                                  </p:childTnLst>
                                </p:cTn>
                              </p:par>
                              <p:par>
                                <p:cTn id="92" presetID="9" presetClass="emph" presetSubtype="0" grpId="1" nodeType="withEffect">
                                  <p:stCondLst>
                                    <p:cond delay="0"/>
                                  </p:stCondLst>
                                  <p:childTnLst>
                                    <p:set>
                                      <p:cBhvr>
                                        <p:cTn id="93" dur="indefinite"/>
                                        <p:tgtEl>
                                          <p:spTgt spid="11"/>
                                        </p:tgtEl>
                                        <p:attrNameLst>
                                          <p:attrName>style.opacity</p:attrName>
                                        </p:attrNameLst>
                                      </p:cBhvr>
                                      <p:to>
                                        <p:strVal val="0.5"/>
                                      </p:to>
                                    </p:set>
                                    <p:animEffect filter="image" prLst="opacity: 0.5">
                                      <p:cBhvr rctx="IE">
                                        <p:cTn id="94" dur="indefinite"/>
                                        <p:tgtEl>
                                          <p:spTgt spid="11"/>
                                        </p:tgtEl>
                                      </p:cBhvr>
                                    </p:animEffect>
                                  </p:childTnLst>
                                </p:cTn>
                              </p:par>
                              <p:par>
                                <p:cTn id="95" presetID="9" presetClass="emph" presetSubtype="0" grpId="1" nodeType="withEffect">
                                  <p:stCondLst>
                                    <p:cond delay="0"/>
                                  </p:stCondLst>
                                  <p:childTnLst>
                                    <p:set>
                                      <p:cBhvr>
                                        <p:cTn id="96" dur="indefinite"/>
                                        <p:tgtEl>
                                          <p:spTgt spid="15"/>
                                        </p:tgtEl>
                                        <p:attrNameLst>
                                          <p:attrName>style.opacity</p:attrName>
                                        </p:attrNameLst>
                                      </p:cBhvr>
                                      <p:to>
                                        <p:strVal val="0.5"/>
                                      </p:to>
                                    </p:set>
                                    <p:animEffect filter="image" prLst="opacity: 0.5">
                                      <p:cBhvr rctx="IE">
                                        <p:cTn id="97" dur="indefinite"/>
                                        <p:tgtEl>
                                          <p:spTgt spid="15"/>
                                        </p:tgtEl>
                                      </p:cBhvr>
                                    </p:animEffect>
                                  </p:childTnLst>
                                </p:cTn>
                              </p:par>
                              <p:par>
                                <p:cTn id="98" presetID="9" presetClass="emph" presetSubtype="0" grpId="1" nodeType="withEffect">
                                  <p:stCondLst>
                                    <p:cond delay="0"/>
                                  </p:stCondLst>
                                  <p:childTnLst>
                                    <p:set>
                                      <p:cBhvr>
                                        <p:cTn id="99" dur="indefinite"/>
                                        <p:tgtEl>
                                          <p:spTgt spid="18"/>
                                        </p:tgtEl>
                                        <p:attrNameLst>
                                          <p:attrName>style.opacity</p:attrName>
                                        </p:attrNameLst>
                                      </p:cBhvr>
                                      <p:to>
                                        <p:strVal val="0.5"/>
                                      </p:to>
                                    </p:set>
                                    <p:animEffect filter="image" prLst="opacity: 0.5">
                                      <p:cBhvr rctx="IE">
                                        <p:cTn id="100" dur="indefinite"/>
                                        <p:tgtEl>
                                          <p:spTgt spid="18"/>
                                        </p:tgtEl>
                                      </p:cBhvr>
                                    </p:animEffect>
                                  </p:childTnLst>
                                </p:cTn>
                              </p:par>
                              <p:par>
                                <p:cTn id="101" presetID="9" presetClass="emph" presetSubtype="0" grpId="1" nodeType="withEffect">
                                  <p:stCondLst>
                                    <p:cond delay="0"/>
                                  </p:stCondLst>
                                  <p:childTnLst>
                                    <p:set>
                                      <p:cBhvr>
                                        <p:cTn id="102" dur="indefinite"/>
                                        <p:tgtEl>
                                          <p:spTgt spid="19"/>
                                        </p:tgtEl>
                                        <p:attrNameLst>
                                          <p:attrName>style.opacity</p:attrName>
                                        </p:attrNameLst>
                                      </p:cBhvr>
                                      <p:to>
                                        <p:strVal val="0.5"/>
                                      </p:to>
                                    </p:set>
                                    <p:animEffect filter="image" prLst="opacity: 0.5">
                                      <p:cBhvr rctx="IE">
                                        <p:cTn id="103" dur="indefinite"/>
                                        <p:tgtEl>
                                          <p:spTgt spid="19"/>
                                        </p:tgtEl>
                                      </p:cBhvr>
                                    </p:animEffect>
                                  </p:childTnLst>
                                </p:cTn>
                              </p:par>
                              <p:par>
                                <p:cTn id="104" presetID="9" presetClass="emph" presetSubtype="0" grpId="1" nodeType="withEffect">
                                  <p:stCondLst>
                                    <p:cond delay="0"/>
                                  </p:stCondLst>
                                  <p:childTnLst>
                                    <p:set>
                                      <p:cBhvr>
                                        <p:cTn id="105" dur="indefinite"/>
                                        <p:tgtEl>
                                          <p:spTgt spid="20"/>
                                        </p:tgtEl>
                                        <p:attrNameLst>
                                          <p:attrName>style.opacity</p:attrName>
                                        </p:attrNameLst>
                                      </p:cBhvr>
                                      <p:to>
                                        <p:strVal val="0.5"/>
                                      </p:to>
                                    </p:set>
                                    <p:animEffect filter="image" prLst="opacity: 0.5">
                                      <p:cBhvr rctx="IE">
                                        <p:cTn id="106" dur="indefinite"/>
                                        <p:tgtEl>
                                          <p:spTgt spid="20"/>
                                        </p:tgtEl>
                                      </p:cBhvr>
                                    </p:animEffect>
                                  </p:childTnLst>
                                </p:cTn>
                              </p:par>
                              <p:par>
                                <p:cTn id="107" presetID="9" presetClass="emph" presetSubtype="0" grpId="1" nodeType="withEffect">
                                  <p:stCondLst>
                                    <p:cond delay="0"/>
                                  </p:stCondLst>
                                  <p:childTnLst>
                                    <p:set>
                                      <p:cBhvr>
                                        <p:cTn id="108" dur="indefinite"/>
                                        <p:tgtEl>
                                          <p:spTgt spid="21"/>
                                        </p:tgtEl>
                                        <p:attrNameLst>
                                          <p:attrName>style.opacity</p:attrName>
                                        </p:attrNameLst>
                                      </p:cBhvr>
                                      <p:to>
                                        <p:strVal val="0.5"/>
                                      </p:to>
                                    </p:set>
                                    <p:animEffect filter="image" prLst="opacity: 0.5">
                                      <p:cBhvr rctx="IE">
                                        <p:cTn id="109" dur="indefinite"/>
                                        <p:tgtEl>
                                          <p:spTgt spid="21"/>
                                        </p:tgtEl>
                                      </p:cBhvr>
                                    </p:animEffect>
                                  </p:childTnLst>
                                </p:cTn>
                              </p:par>
                              <p:par>
                                <p:cTn id="110" presetID="9" presetClass="emph" presetSubtype="0" grpId="1" nodeType="withEffect">
                                  <p:stCondLst>
                                    <p:cond delay="0"/>
                                  </p:stCondLst>
                                  <p:childTnLst>
                                    <p:set>
                                      <p:cBhvr>
                                        <p:cTn id="111" dur="indefinite"/>
                                        <p:tgtEl>
                                          <p:spTgt spid="22"/>
                                        </p:tgtEl>
                                        <p:attrNameLst>
                                          <p:attrName>style.opacity</p:attrName>
                                        </p:attrNameLst>
                                      </p:cBhvr>
                                      <p:to>
                                        <p:strVal val="0.5"/>
                                      </p:to>
                                    </p:set>
                                    <p:animEffect filter="image" prLst="opacity: 0.5">
                                      <p:cBhvr rctx="IE">
                                        <p:cTn id="112" dur="indefinite"/>
                                        <p:tgtEl>
                                          <p:spTgt spid="22"/>
                                        </p:tgtEl>
                                      </p:cBhvr>
                                    </p:animEffect>
                                  </p:childTnLst>
                                </p:cTn>
                              </p:par>
                              <p:par>
                                <p:cTn id="113" presetID="9" presetClass="emph" presetSubtype="0" grpId="1" nodeType="withEffect">
                                  <p:stCondLst>
                                    <p:cond delay="0"/>
                                  </p:stCondLst>
                                  <p:childTnLst>
                                    <p:set>
                                      <p:cBhvr>
                                        <p:cTn id="114" dur="indefinite"/>
                                        <p:tgtEl>
                                          <p:spTgt spid="23"/>
                                        </p:tgtEl>
                                        <p:attrNameLst>
                                          <p:attrName>style.opacity</p:attrName>
                                        </p:attrNameLst>
                                      </p:cBhvr>
                                      <p:to>
                                        <p:strVal val="0.5"/>
                                      </p:to>
                                    </p:set>
                                    <p:animEffect filter="image" prLst="opacity: 0.5">
                                      <p:cBhvr rctx="IE">
                                        <p:cTn id="115" dur="indefinite"/>
                                        <p:tgtEl>
                                          <p:spTgt spid="23"/>
                                        </p:tgtEl>
                                      </p:cBhvr>
                                    </p:animEffect>
                                  </p:childTnLst>
                                </p:cTn>
                              </p:par>
                              <p:par>
                                <p:cTn id="116" presetID="9" presetClass="emph" presetSubtype="0" grpId="1" nodeType="withEffect">
                                  <p:stCondLst>
                                    <p:cond delay="0"/>
                                  </p:stCondLst>
                                  <p:childTnLst>
                                    <p:set>
                                      <p:cBhvr>
                                        <p:cTn id="117" dur="indefinite"/>
                                        <p:tgtEl>
                                          <p:spTgt spid="24"/>
                                        </p:tgtEl>
                                        <p:attrNameLst>
                                          <p:attrName>style.opacity</p:attrName>
                                        </p:attrNameLst>
                                      </p:cBhvr>
                                      <p:to>
                                        <p:strVal val="0.5"/>
                                      </p:to>
                                    </p:set>
                                    <p:animEffect filter="image" prLst="opacity: 0.5">
                                      <p:cBhvr rctx="IE">
                                        <p:cTn id="118" dur="indefinite"/>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2" grpId="0"/>
      <p:bldP spid="12" grpId="1"/>
      <p:bldP spid="13" grpId="0"/>
      <p:bldP spid="13" grpId="1"/>
      <p:bldP spid="14" grpId="0"/>
      <p:bldP spid="14" grpId="1"/>
      <p:bldP spid="6" grpId="0"/>
      <p:bldP spid="7" grpId="0" animBg="1"/>
      <p:bldP spid="11" grpId="0" animBg="1"/>
      <p:bldP spid="11" grpId="1" animBg="1"/>
      <p:bldP spid="15" grpId="0" animBg="1"/>
      <p:bldP spid="15"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FF08BB-F562-9875-B747-25F7AEB306C6}"/>
              </a:ext>
            </a:extLst>
          </p:cNvPr>
          <p:cNvSpPr>
            <a:spLocks noGrp="1"/>
          </p:cNvSpPr>
          <p:nvPr>
            <p:ph sz="quarter" idx="10"/>
          </p:nvPr>
        </p:nvSpPr>
        <p:spPr>
          <a:xfrm>
            <a:off x="264535" y="1496943"/>
            <a:ext cx="8119809" cy="4940300"/>
          </a:xfrm>
        </p:spPr>
        <p:txBody>
          <a:bodyPr>
            <a:normAutofit/>
          </a:bodyPr>
          <a:lstStyle/>
          <a:p>
            <a:r>
              <a:rPr lang="en-US" sz="2800" dirty="0"/>
              <a:t>Not a full review of the field or overview of </a:t>
            </a:r>
            <a:br>
              <a:rPr lang="en-US" sz="2800" dirty="0"/>
            </a:br>
            <a:r>
              <a:rPr lang="en-US" sz="2800" dirty="0"/>
              <a:t>all available techniques…</a:t>
            </a:r>
          </a:p>
          <a:p>
            <a:r>
              <a:rPr lang="en-US" sz="2800" dirty="0"/>
              <a:t>…but a story of how one lab is using ML </a:t>
            </a:r>
            <a:br>
              <a:rPr lang="en-US" sz="2800" dirty="0"/>
            </a:br>
            <a:r>
              <a:rPr lang="en-US" sz="2800" dirty="0"/>
              <a:t>tools to address a scientific question</a:t>
            </a:r>
          </a:p>
          <a:p>
            <a:r>
              <a:rPr lang="en-US" sz="2800" dirty="0"/>
              <a:t>Special thanks to Mike and </a:t>
            </a:r>
            <a:r>
              <a:rPr lang="en-US" sz="2800" dirty="0" err="1"/>
              <a:t>Bek</a:t>
            </a:r>
            <a:r>
              <a:rPr lang="en-US" sz="2800" dirty="0"/>
              <a:t> </a:t>
            </a:r>
          </a:p>
          <a:p>
            <a:r>
              <a:rPr lang="en-US" sz="2800" dirty="0"/>
              <a:t>Most examples are preliminary and/or </a:t>
            </a:r>
            <a:br>
              <a:rPr lang="en-US" sz="2800" dirty="0"/>
            </a:br>
            <a:r>
              <a:rPr lang="en-US" sz="2800" dirty="0"/>
              <a:t>exploratory (all unpublished)</a:t>
            </a:r>
          </a:p>
          <a:p>
            <a:r>
              <a:rPr lang="en-US" sz="2800" dirty="0"/>
              <a:t>Very much a work-in-progress where we </a:t>
            </a:r>
            <a:br>
              <a:rPr lang="en-US" sz="2800" dirty="0"/>
            </a:br>
            <a:r>
              <a:rPr lang="en-US" sz="2800" dirty="0"/>
              <a:t>are still learning a lot as go along</a:t>
            </a:r>
          </a:p>
          <a:p>
            <a:pPr marL="0" indent="0">
              <a:buNone/>
            </a:pPr>
            <a:r>
              <a:rPr lang="en-US" sz="3000" b="1" u="sng" dirty="0">
                <a:solidFill>
                  <a:srgbClr val="105649"/>
                </a:solidFill>
              </a:rPr>
              <a:t>I would love to hear feedback and suggestions!</a:t>
            </a:r>
          </a:p>
        </p:txBody>
      </p:sp>
      <p:sp>
        <p:nvSpPr>
          <p:cNvPr id="3" name="Text Placeholder 2">
            <a:extLst>
              <a:ext uri="{FF2B5EF4-FFF2-40B4-BE49-F238E27FC236}">
                <a16:creationId xmlns:a16="http://schemas.microsoft.com/office/drawing/2014/main" id="{79541CAF-FD56-9753-C9F5-1DFDA6D88A51}"/>
              </a:ext>
            </a:extLst>
          </p:cNvPr>
          <p:cNvSpPr>
            <a:spLocks noGrp="1"/>
          </p:cNvSpPr>
          <p:nvPr>
            <p:ph type="body" sz="quarter" idx="15"/>
          </p:nvPr>
        </p:nvSpPr>
        <p:spPr>
          <a:xfrm>
            <a:off x="1184835" y="114403"/>
            <a:ext cx="9822331" cy="936011"/>
          </a:xfrm>
        </p:spPr>
        <p:txBody>
          <a:bodyPr/>
          <a:lstStyle/>
          <a:p>
            <a:r>
              <a:rPr lang="en-US" dirty="0"/>
              <a:t>A few notes…</a:t>
            </a:r>
          </a:p>
        </p:txBody>
      </p:sp>
      <p:pic>
        <p:nvPicPr>
          <p:cNvPr id="1026" name="Picture 2" descr="Photo">
            <a:extLst>
              <a:ext uri="{FF2B5EF4-FFF2-40B4-BE49-F238E27FC236}">
                <a16:creationId xmlns:a16="http://schemas.microsoft.com/office/drawing/2014/main" id="{C2E1140C-38E8-B410-1695-3AB2FE7E6088}"/>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104183" y="1199442"/>
            <a:ext cx="2425849" cy="24258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lugbek Kamilov">
            <a:extLst>
              <a:ext uri="{FF2B5EF4-FFF2-40B4-BE49-F238E27FC236}">
                <a16:creationId xmlns:a16="http://schemas.microsoft.com/office/drawing/2014/main" id="{E1DD50EF-4255-21D1-D3A0-83A1A7E8352D}"/>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9662365" y="1199442"/>
            <a:ext cx="2445228" cy="242584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aution: Work in Progress - Floor Sign">
            <a:extLst>
              <a:ext uri="{FF2B5EF4-FFF2-40B4-BE49-F238E27FC236}">
                <a16:creationId xmlns:a16="http://schemas.microsoft.com/office/drawing/2014/main" id="{6752B50F-3FC5-56F1-0F3F-3E9AEC18420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083438" y="4376407"/>
            <a:ext cx="3005731" cy="22661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7395A9D-7453-86D1-7499-D66A2AAD7490}"/>
              </a:ext>
            </a:extLst>
          </p:cNvPr>
          <p:cNvSpPr txBox="1"/>
          <p:nvPr/>
        </p:nvSpPr>
        <p:spPr>
          <a:xfrm>
            <a:off x="7104183" y="3600845"/>
            <a:ext cx="2425849" cy="646331"/>
          </a:xfrm>
          <a:prstGeom prst="rect">
            <a:avLst/>
          </a:prstGeom>
          <a:noFill/>
        </p:spPr>
        <p:txBody>
          <a:bodyPr wrap="square" rtlCol="0">
            <a:spAutoFit/>
          </a:bodyPr>
          <a:lstStyle/>
          <a:p>
            <a:pPr algn="ctr"/>
            <a:r>
              <a:rPr lang="en-US" b="1" dirty="0">
                <a:solidFill>
                  <a:srgbClr val="11584A"/>
                </a:solidFill>
              </a:rPr>
              <a:t>Michael David, </a:t>
            </a:r>
            <a:r>
              <a:rPr lang="en-US" b="1" dirty="0" err="1">
                <a:solidFill>
                  <a:srgbClr val="11584A"/>
                </a:solidFill>
              </a:rPr>
              <a:t>Ph.D</a:t>
            </a:r>
            <a:endParaRPr lang="en-US" b="1" dirty="0">
              <a:solidFill>
                <a:srgbClr val="11584A"/>
              </a:solidFill>
            </a:endParaRPr>
          </a:p>
          <a:p>
            <a:pPr algn="ctr"/>
            <a:r>
              <a:rPr lang="en-US" dirty="0"/>
              <a:t>U of Colorado Boulder</a:t>
            </a:r>
          </a:p>
        </p:txBody>
      </p:sp>
      <p:sp>
        <p:nvSpPr>
          <p:cNvPr id="5" name="TextBox 4">
            <a:extLst>
              <a:ext uri="{FF2B5EF4-FFF2-40B4-BE49-F238E27FC236}">
                <a16:creationId xmlns:a16="http://schemas.microsoft.com/office/drawing/2014/main" id="{4A906DAF-1C70-5DC0-2A22-E24536F6DADA}"/>
              </a:ext>
            </a:extLst>
          </p:cNvPr>
          <p:cNvSpPr txBox="1"/>
          <p:nvPr/>
        </p:nvSpPr>
        <p:spPr>
          <a:xfrm>
            <a:off x="9681744" y="3600844"/>
            <a:ext cx="2425849" cy="646331"/>
          </a:xfrm>
          <a:prstGeom prst="rect">
            <a:avLst/>
          </a:prstGeom>
          <a:noFill/>
        </p:spPr>
        <p:txBody>
          <a:bodyPr wrap="square" rtlCol="0">
            <a:spAutoFit/>
          </a:bodyPr>
          <a:lstStyle/>
          <a:p>
            <a:pPr algn="ctr"/>
            <a:r>
              <a:rPr lang="en-US" b="1" dirty="0">
                <a:solidFill>
                  <a:srgbClr val="11584A"/>
                </a:solidFill>
              </a:rPr>
              <a:t>Ulugbek </a:t>
            </a:r>
            <a:r>
              <a:rPr lang="en-US" b="1" dirty="0" err="1">
                <a:solidFill>
                  <a:srgbClr val="11584A"/>
                </a:solidFill>
              </a:rPr>
              <a:t>Kamilov</a:t>
            </a:r>
            <a:r>
              <a:rPr lang="en-US" b="1" dirty="0">
                <a:solidFill>
                  <a:srgbClr val="11584A"/>
                </a:solidFill>
              </a:rPr>
              <a:t>, </a:t>
            </a:r>
            <a:r>
              <a:rPr lang="en-US" b="1" dirty="0" err="1">
                <a:solidFill>
                  <a:srgbClr val="11584A"/>
                </a:solidFill>
              </a:rPr>
              <a:t>Ph.D</a:t>
            </a:r>
            <a:endParaRPr lang="en-US" b="1" dirty="0">
              <a:solidFill>
                <a:srgbClr val="11584A"/>
              </a:solidFill>
            </a:endParaRPr>
          </a:p>
          <a:p>
            <a:pPr algn="ctr"/>
            <a:r>
              <a:rPr lang="en-US" dirty="0"/>
              <a:t>Wash U (Comp. Sci.)</a:t>
            </a:r>
          </a:p>
        </p:txBody>
      </p:sp>
      <p:sp>
        <p:nvSpPr>
          <p:cNvPr id="6" name="Arrow: Right 19">
            <a:extLst>
              <a:ext uri="{FF2B5EF4-FFF2-40B4-BE49-F238E27FC236}">
                <a16:creationId xmlns:a16="http://schemas.microsoft.com/office/drawing/2014/main" id="{5A2BC329-ED72-A085-B79E-01A6210498A8}"/>
              </a:ext>
            </a:extLst>
          </p:cNvPr>
          <p:cNvSpPr/>
          <p:nvPr/>
        </p:nvSpPr>
        <p:spPr>
          <a:xfrm>
            <a:off x="5411920" y="3396691"/>
            <a:ext cx="1347695" cy="457200"/>
          </a:xfrm>
          <a:prstGeom prst="rightArrow">
            <a:avLst/>
          </a:prstGeom>
          <a:solidFill>
            <a:srgbClr val="E4D2B4"/>
          </a:solidFill>
          <a:ln>
            <a:solidFill>
              <a:srgbClr val="10564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88756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21E0D-8DBE-DC6A-77CE-07ECF5F3B3AD}"/>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DC29FDB1-72C8-34F8-12EB-5F47D8E09C3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93836" y="1222537"/>
            <a:ext cx="10350236" cy="5520126"/>
          </a:xfrm>
          <a:prstGeom prst="rect">
            <a:avLst/>
          </a:prstGeom>
        </p:spPr>
      </p:pic>
      <p:sp>
        <p:nvSpPr>
          <p:cNvPr id="3" name="Text Placeholder 2">
            <a:extLst>
              <a:ext uri="{FF2B5EF4-FFF2-40B4-BE49-F238E27FC236}">
                <a16:creationId xmlns:a16="http://schemas.microsoft.com/office/drawing/2014/main" id="{632CF83E-1053-7AC5-9E59-0297FE25B18B}"/>
              </a:ext>
            </a:extLst>
          </p:cNvPr>
          <p:cNvSpPr>
            <a:spLocks noGrp="1"/>
          </p:cNvSpPr>
          <p:nvPr>
            <p:ph type="body" sz="quarter" idx="15"/>
          </p:nvPr>
        </p:nvSpPr>
        <p:spPr>
          <a:xfrm>
            <a:off x="1184835" y="170675"/>
            <a:ext cx="9822331" cy="936011"/>
          </a:xfrm>
        </p:spPr>
        <p:txBody>
          <a:bodyPr>
            <a:normAutofit/>
          </a:bodyPr>
          <a:lstStyle/>
          <a:p>
            <a:r>
              <a:rPr lang="en-US" dirty="0"/>
              <a:t>Overall Approach Using ML</a:t>
            </a:r>
          </a:p>
        </p:txBody>
      </p:sp>
      <p:sp>
        <p:nvSpPr>
          <p:cNvPr id="11" name="Rectangle 10">
            <a:extLst>
              <a:ext uri="{FF2B5EF4-FFF2-40B4-BE49-F238E27FC236}">
                <a16:creationId xmlns:a16="http://schemas.microsoft.com/office/drawing/2014/main" id="{61FAFDE7-B97C-81BD-29B4-C079AB5170E8}"/>
              </a:ext>
            </a:extLst>
          </p:cNvPr>
          <p:cNvSpPr/>
          <p:nvPr/>
        </p:nvSpPr>
        <p:spPr>
          <a:xfrm>
            <a:off x="964176" y="4023360"/>
            <a:ext cx="7589520" cy="261659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7D0F8C-ED80-0ACF-C04E-07D97B49A9F0}"/>
              </a:ext>
            </a:extLst>
          </p:cNvPr>
          <p:cNvSpPr/>
          <p:nvPr/>
        </p:nvSpPr>
        <p:spPr>
          <a:xfrm>
            <a:off x="8890781" y="1394146"/>
            <a:ext cx="2264899" cy="115468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D87F3CDB-E782-539D-B8C5-2541F66F35A8}"/>
              </a:ext>
            </a:extLst>
          </p:cNvPr>
          <p:cNvGrpSpPr/>
          <p:nvPr/>
        </p:nvGrpSpPr>
        <p:grpSpPr>
          <a:xfrm>
            <a:off x="8507507" y="3167639"/>
            <a:ext cx="2634104" cy="3092484"/>
            <a:chOff x="8507507" y="3167639"/>
            <a:chExt cx="2634104" cy="3092484"/>
          </a:xfrm>
        </p:grpSpPr>
        <p:sp>
          <p:nvSpPr>
            <p:cNvPr id="13" name="Rectangle 12">
              <a:extLst>
                <a:ext uri="{FF2B5EF4-FFF2-40B4-BE49-F238E27FC236}">
                  <a16:creationId xmlns:a16="http://schemas.microsoft.com/office/drawing/2014/main" id="{D3637EBE-D7AE-EE2F-4C06-2B2CC6BF4310}"/>
                </a:ext>
              </a:extLst>
            </p:cNvPr>
            <p:cNvSpPr/>
            <p:nvPr/>
          </p:nvSpPr>
          <p:spPr>
            <a:xfrm>
              <a:off x="8624036" y="3167639"/>
              <a:ext cx="2264899" cy="171385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1A10C3C-FF9A-37CB-DD09-F19388CC8DC5}"/>
                </a:ext>
              </a:extLst>
            </p:cNvPr>
            <p:cNvSpPr/>
            <p:nvPr/>
          </p:nvSpPr>
          <p:spPr>
            <a:xfrm>
              <a:off x="8876712" y="3167639"/>
              <a:ext cx="2264899" cy="309248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78433D5-CCD1-1F0C-DD5B-93A119CCDFD0}"/>
                </a:ext>
              </a:extLst>
            </p:cNvPr>
            <p:cNvSpPr/>
            <p:nvPr/>
          </p:nvSpPr>
          <p:spPr>
            <a:xfrm>
              <a:off x="8553696" y="4543412"/>
              <a:ext cx="2264899" cy="33807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28F88DF-11CB-4363-B93B-B40A616DE7E5}"/>
                </a:ext>
              </a:extLst>
            </p:cNvPr>
            <p:cNvSpPr/>
            <p:nvPr/>
          </p:nvSpPr>
          <p:spPr>
            <a:xfrm rot="1406146">
              <a:off x="8507507" y="3171813"/>
              <a:ext cx="917847" cy="33807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329EC489-E308-C647-6992-8B84A6701091}"/>
              </a:ext>
            </a:extLst>
          </p:cNvPr>
          <p:cNvSpPr/>
          <p:nvPr/>
        </p:nvSpPr>
        <p:spPr>
          <a:xfrm>
            <a:off x="8876711" y="2587436"/>
            <a:ext cx="2264899" cy="115468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2A8405E-087C-30DD-4385-ABF0FE6A01D9}"/>
              </a:ext>
            </a:extLst>
          </p:cNvPr>
          <p:cNvSpPr/>
          <p:nvPr/>
        </p:nvSpPr>
        <p:spPr>
          <a:xfrm>
            <a:off x="1362752" y="2627851"/>
            <a:ext cx="7261283" cy="132588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B5D6810-53DE-8223-7CF6-76743746E62B}"/>
              </a:ext>
            </a:extLst>
          </p:cNvPr>
          <p:cNvSpPr/>
          <p:nvPr/>
        </p:nvSpPr>
        <p:spPr>
          <a:xfrm>
            <a:off x="1362752" y="1294292"/>
            <a:ext cx="7261283" cy="33030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0463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1" animBg="1"/>
      <p:bldP spid="18" grpId="0" animBg="1"/>
      <p:bldP spid="2" grpId="0" animBg="1"/>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353870F-57F9-4AA1-8D64-BD6E3DEBF4B6}"/>
              </a:ext>
            </a:extLst>
          </p:cNvPr>
          <p:cNvSpPr>
            <a:spLocks noGrp="1"/>
          </p:cNvSpPr>
          <p:nvPr>
            <p:ph type="body" sz="quarter" idx="15"/>
          </p:nvPr>
        </p:nvSpPr>
        <p:spPr>
          <a:xfrm>
            <a:off x="3151757" y="271036"/>
            <a:ext cx="7911164" cy="554368"/>
          </a:xfrm>
        </p:spPr>
        <p:txBody>
          <a:bodyPr>
            <a:normAutofit lnSpcReduction="10000"/>
          </a:bodyPr>
          <a:lstStyle/>
          <a:p>
            <a:r>
              <a:rPr lang="en-US" sz="3200" dirty="0"/>
              <a:t>Segmentation of Capsule, Cartilage, &amp; Cells</a:t>
            </a:r>
          </a:p>
        </p:txBody>
      </p:sp>
      <p:pic>
        <p:nvPicPr>
          <p:cNvPr id="13" name="Picture 12">
            <a:extLst>
              <a:ext uri="{FF2B5EF4-FFF2-40B4-BE49-F238E27FC236}">
                <a16:creationId xmlns:a16="http://schemas.microsoft.com/office/drawing/2014/main" id="{34D4E6D6-F009-4BCA-B8F5-5E1022D9F5A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23565" y="1182131"/>
            <a:ext cx="3516826" cy="2533813"/>
          </a:xfrm>
          <a:prstGeom prst="rect">
            <a:avLst/>
          </a:prstGeom>
        </p:spPr>
      </p:pic>
      <p:sp>
        <p:nvSpPr>
          <p:cNvPr id="18" name="TextBox 17">
            <a:extLst>
              <a:ext uri="{FF2B5EF4-FFF2-40B4-BE49-F238E27FC236}">
                <a16:creationId xmlns:a16="http://schemas.microsoft.com/office/drawing/2014/main" id="{F7DC2251-012A-4F53-9E3A-B86EF9722627}"/>
              </a:ext>
            </a:extLst>
          </p:cNvPr>
          <p:cNvSpPr txBox="1"/>
          <p:nvPr/>
        </p:nvSpPr>
        <p:spPr>
          <a:xfrm>
            <a:off x="4701367" y="3582130"/>
            <a:ext cx="7196982" cy="3365082"/>
          </a:xfrm>
          <a:prstGeom prst="rect">
            <a:avLst/>
          </a:prstGeom>
        </p:spPr>
        <p:txBody>
          <a:bodyPr vert="horz" wrap="square" lIns="91440" tIns="45720" rIns="91440" bIns="45720" rtlCol="0" anchor="ctr">
            <a:noAutofit/>
          </a:bodyPr>
          <a:lstStyle/>
          <a:p>
            <a:r>
              <a:rPr lang="en-US" sz="2000" b="1" dirty="0">
                <a:solidFill>
                  <a:srgbClr val="11584A"/>
                </a:solidFill>
              </a:rPr>
              <a:t>Approach</a:t>
            </a:r>
          </a:p>
          <a:p>
            <a:pPr marL="342900" indent="-342900">
              <a:buFont typeface="Arial" panose="020B0604020202020204" pitchFamily="34" charset="0"/>
              <a:buChar char="•"/>
            </a:pPr>
            <a:r>
              <a:rPr lang="en-US" dirty="0"/>
              <a:t>Digital scans of H&amp;E sections (n=37) at 20x (460nm/pixel)</a:t>
            </a:r>
          </a:p>
          <a:p>
            <a:pPr marL="342900" indent="-342900">
              <a:buFont typeface="Arial" panose="020B0604020202020204" pitchFamily="34" charset="0"/>
              <a:buChar char="•"/>
            </a:pPr>
            <a:r>
              <a:rPr lang="en-US" dirty="0"/>
              <a:t>Groups: control, injury (+ varying immobilization), injury (+ treatments)</a:t>
            </a:r>
          </a:p>
          <a:p>
            <a:pPr marL="342900" indent="-342900">
              <a:buFont typeface="Arial" panose="020B0604020202020204" pitchFamily="34" charset="0"/>
              <a:buChar char="•"/>
            </a:pPr>
            <a:r>
              <a:rPr lang="en-US" dirty="0"/>
              <a:t>Manual tracing using QuPath</a:t>
            </a:r>
          </a:p>
          <a:p>
            <a:endParaRPr lang="en-US" sz="1200" b="1" dirty="0">
              <a:solidFill>
                <a:srgbClr val="11584A"/>
              </a:solidFill>
            </a:endParaRPr>
          </a:p>
          <a:p>
            <a:r>
              <a:rPr lang="en-US" sz="2000" b="1" dirty="0">
                <a:solidFill>
                  <a:srgbClr val="11584A"/>
                </a:solidFill>
              </a:rPr>
              <a:t>Segmentation using U-Net (CNN)</a:t>
            </a:r>
          </a:p>
          <a:p>
            <a:pPr marL="342900" indent="-342900">
              <a:buFont typeface="Arial" panose="020B0604020202020204" pitchFamily="34" charset="0"/>
              <a:buChar char="•"/>
            </a:pPr>
            <a:r>
              <a:rPr lang="en-US" dirty="0"/>
              <a:t>Capsule (from all other tissues in image) and cells</a:t>
            </a:r>
          </a:p>
          <a:p>
            <a:pPr marL="342900" indent="-342900">
              <a:buFont typeface="Arial" panose="020B0604020202020204" pitchFamily="34" charset="0"/>
              <a:buChar char="•"/>
            </a:pPr>
            <a:r>
              <a:rPr lang="en-US" dirty="0"/>
              <a:t>Cartilage</a:t>
            </a:r>
          </a:p>
          <a:p>
            <a:pPr marL="800100" lvl="1" indent="-342900">
              <a:buFont typeface="Arial" panose="020B0604020202020204" pitchFamily="34" charset="0"/>
              <a:buChar char="•"/>
            </a:pPr>
            <a:r>
              <a:rPr lang="en-US" sz="1600" dirty="0"/>
              <a:t>Articular and calcified cartilage</a:t>
            </a:r>
          </a:p>
          <a:p>
            <a:pPr marL="800100" lvl="1" indent="-342900">
              <a:buFont typeface="Arial" panose="020B0604020202020204" pitchFamily="34" charset="0"/>
              <a:buChar char="•"/>
            </a:pPr>
            <a:r>
              <a:rPr lang="en-US" sz="1600" dirty="0"/>
              <a:t>Chondrocytes within articular cartilage</a:t>
            </a:r>
            <a:endParaRPr lang="en-US" dirty="0"/>
          </a:p>
          <a:p>
            <a:pPr marL="342900" indent="-342900">
              <a:buFont typeface="Arial" panose="020B0604020202020204" pitchFamily="34" charset="0"/>
              <a:buChar char="•"/>
            </a:pPr>
            <a:r>
              <a:rPr lang="en-US" dirty="0"/>
              <a:t>Model success determined via Dice coefficient </a:t>
            </a:r>
            <a:endParaRPr lang="en-US" sz="1200" b="1" dirty="0">
              <a:solidFill>
                <a:srgbClr val="11584A"/>
              </a:solidFill>
            </a:endParaRPr>
          </a:p>
        </p:txBody>
      </p:sp>
      <p:pic>
        <p:nvPicPr>
          <p:cNvPr id="10" name="Picture 9">
            <a:extLst>
              <a:ext uri="{FF2B5EF4-FFF2-40B4-BE49-F238E27FC236}">
                <a16:creationId xmlns:a16="http://schemas.microsoft.com/office/drawing/2014/main" id="{B12A64D7-71BB-497B-8DE8-28B5FF46BBF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03990" y="1258659"/>
            <a:ext cx="3947886" cy="3247846"/>
          </a:xfrm>
          <a:prstGeom prst="rect">
            <a:avLst/>
          </a:prstGeom>
        </p:spPr>
      </p:pic>
      <p:sp>
        <p:nvSpPr>
          <p:cNvPr id="2" name="Rectangle 1">
            <a:extLst>
              <a:ext uri="{FF2B5EF4-FFF2-40B4-BE49-F238E27FC236}">
                <a16:creationId xmlns:a16="http://schemas.microsoft.com/office/drawing/2014/main" id="{6E2E144F-C5AA-4FB3-A26C-3FA9F4475171}"/>
              </a:ext>
            </a:extLst>
          </p:cNvPr>
          <p:cNvSpPr/>
          <p:nvPr/>
        </p:nvSpPr>
        <p:spPr>
          <a:xfrm rot="19111925">
            <a:off x="1803623" y="2931650"/>
            <a:ext cx="342900" cy="514350"/>
          </a:xfrm>
          <a:prstGeom prst="rect">
            <a:avLst/>
          </a:prstGeom>
          <a:noFill/>
          <a:ln w="28575">
            <a:solidFill>
              <a:srgbClr val="80061B"/>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9D40028-694A-4F11-8DEB-045005F3692F}"/>
              </a:ext>
            </a:extLst>
          </p:cNvPr>
          <p:cNvSpPr/>
          <p:nvPr/>
        </p:nvSpPr>
        <p:spPr>
          <a:xfrm rot="5400000">
            <a:off x="5168590" y="712664"/>
            <a:ext cx="2468880" cy="3474720"/>
          </a:xfrm>
          <a:prstGeom prst="rect">
            <a:avLst/>
          </a:prstGeom>
          <a:noFill/>
          <a:ln w="38100">
            <a:solidFill>
              <a:srgbClr val="80061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3C6E5F5D-CCE9-4607-8651-3CC1D2D5F727}"/>
              </a:ext>
            </a:extLst>
          </p:cNvPr>
          <p:cNvCxnSpPr>
            <a:cxnSpLocks/>
          </p:cNvCxnSpPr>
          <p:nvPr/>
        </p:nvCxnSpPr>
        <p:spPr>
          <a:xfrm flipV="1">
            <a:off x="1951463" y="1182131"/>
            <a:ext cx="2652422" cy="1712097"/>
          </a:xfrm>
          <a:prstGeom prst="line">
            <a:avLst/>
          </a:prstGeom>
          <a:ln w="28575">
            <a:solidFill>
              <a:srgbClr val="80061B"/>
            </a:solidFill>
            <a:prstDash val="sysDash"/>
          </a:ln>
          <a:effectLst/>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7CA57E86-892B-461B-85A8-5F007874AB05}"/>
              </a:ext>
            </a:extLst>
          </p:cNvPr>
          <p:cNvCxnSpPr>
            <a:cxnSpLocks/>
          </p:cNvCxnSpPr>
          <p:nvPr/>
        </p:nvCxnSpPr>
        <p:spPr>
          <a:xfrm>
            <a:off x="2266788" y="3282228"/>
            <a:ext cx="2356776" cy="433716"/>
          </a:xfrm>
          <a:prstGeom prst="line">
            <a:avLst/>
          </a:prstGeom>
          <a:ln w="28575">
            <a:solidFill>
              <a:srgbClr val="80061B"/>
            </a:solidFill>
            <a:prstDash val="sysDash"/>
          </a:ln>
          <a:effectLst/>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C9C8C6A9-4586-42F8-B7E9-2018DA4A343B}"/>
              </a:ext>
            </a:extLst>
          </p:cNvPr>
          <p:cNvSpPr txBox="1"/>
          <p:nvPr/>
        </p:nvSpPr>
        <p:spPr>
          <a:xfrm rot="19387235">
            <a:off x="2037073" y="2568650"/>
            <a:ext cx="1076167" cy="369332"/>
          </a:xfrm>
          <a:prstGeom prst="rect">
            <a:avLst/>
          </a:prstGeom>
          <a:noFill/>
        </p:spPr>
        <p:txBody>
          <a:bodyPr wrap="square" rtlCol="0">
            <a:spAutoFit/>
          </a:bodyPr>
          <a:lstStyle/>
          <a:p>
            <a:pPr algn="ctr"/>
            <a:r>
              <a:rPr lang="en-US" b="1" i="1" dirty="0"/>
              <a:t>Radius</a:t>
            </a:r>
          </a:p>
        </p:txBody>
      </p:sp>
      <p:sp>
        <p:nvSpPr>
          <p:cNvPr id="20" name="TextBox 19">
            <a:extLst>
              <a:ext uri="{FF2B5EF4-FFF2-40B4-BE49-F238E27FC236}">
                <a16:creationId xmlns:a16="http://schemas.microsoft.com/office/drawing/2014/main" id="{04408CBD-A153-44C6-A987-42E895A24B40}"/>
              </a:ext>
            </a:extLst>
          </p:cNvPr>
          <p:cNvSpPr txBox="1"/>
          <p:nvPr/>
        </p:nvSpPr>
        <p:spPr>
          <a:xfrm rot="19258421">
            <a:off x="1435036" y="3816120"/>
            <a:ext cx="1401691" cy="369332"/>
          </a:xfrm>
          <a:prstGeom prst="rect">
            <a:avLst/>
          </a:prstGeom>
          <a:noFill/>
        </p:spPr>
        <p:txBody>
          <a:bodyPr wrap="square" rtlCol="0">
            <a:spAutoFit/>
          </a:bodyPr>
          <a:lstStyle/>
          <a:p>
            <a:pPr algn="ctr"/>
            <a:r>
              <a:rPr lang="en-US" b="1" i="1" dirty="0"/>
              <a:t>Ulna</a:t>
            </a:r>
          </a:p>
        </p:txBody>
      </p:sp>
      <p:sp>
        <p:nvSpPr>
          <p:cNvPr id="21" name="TextBox 20">
            <a:extLst>
              <a:ext uri="{FF2B5EF4-FFF2-40B4-BE49-F238E27FC236}">
                <a16:creationId xmlns:a16="http://schemas.microsoft.com/office/drawing/2014/main" id="{5EF72790-88D8-4E69-8727-9E11F13A80D8}"/>
              </a:ext>
            </a:extLst>
          </p:cNvPr>
          <p:cNvSpPr txBox="1"/>
          <p:nvPr/>
        </p:nvSpPr>
        <p:spPr>
          <a:xfrm rot="3007063">
            <a:off x="17137" y="2116210"/>
            <a:ext cx="1207501" cy="369332"/>
          </a:xfrm>
          <a:prstGeom prst="rect">
            <a:avLst/>
          </a:prstGeom>
          <a:noFill/>
        </p:spPr>
        <p:txBody>
          <a:bodyPr wrap="square" rtlCol="0">
            <a:spAutoFit/>
          </a:bodyPr>
          <a:lstStyle/>
          <a:p>
            <a:pPr algn="ctr"/>
            <a:r>
              <a:rPr lang="en-US" b="1" i="1" dirty="0"/>
              <a:t>Humerus</a:t>
            </a:r>
          </a:p>
        </p:txBody>
      </p:sp>
      <p:sp>
        <p:nvSpPr>
          <p:cNvPr id="4" name="Rounded Rectangle 3">
            <a:extLst>
              <a:ext uri="{FF2B5EF4-FFF2-40B4-BE49-F238E27FC236}">
                <a16:creationId xmlns:a16="http://schemas.microsoft.com/office/drawing/2014/main" id="{F31A103B-595C-7CD8-FEEF-24E74652ECFC}"/>
              </a:ext>
            </a:extLst>
          </p:cNvPr>
          <p:cNvSpPr/>
          <p:nvPr/>
        </p:nvSpPr>
        <p:spPr>
          <a:xfrm>
            <a:off x="1175762" y="115653"/>
            <a:ext cx="1920240" cy="843148"/>
          </a:xfrm>
          <a:prstGeom prst="roundRect">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Image Segmentation</a:t>
            </a:r>
          </a:p>
        </p:txBody>
      </p:sp>
      <p:pic>
        <p:nvPicPr>
          <p:cNvPr id="15" name="Picture 14">
            <a:extLst>
              <a:ext uri="{FF2B5EF4-FFF2-40B4-BE49-F238E27FC236}">
                <a16:creationId xmlns:a16="http://schemas.microsoft.com/office/drawing/2014/main" id="{749077A2-5912-3B9D-2A3F-95F67BF6E8E9}"/>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46585" y="4686984"/>
            <a:ext cx="3286178" cy="2066977"/>
          </a:xfrm>
          <a:prstGeom prst="rect">
            <a:avLst/>
          </a:prstGeom>
          <a:ln w="38100">
            <a:solidFill>
              <a:srgbClr val="105649"/>
            </a:solidFill>
            <a:prstDash val="sysDash"/>
          </a:ln>
        </p:spPr>
      </p:pic>
      <p:sp>
        <p:nvSpPr>
          <p:cNvPr id="16" name="Rectangle 15">
            <a:extLst>
              <a:ext uri="{FF2B5EF4-FFF2-40B4-BE49-F238E27FC236}">
                <a16:creationId xmlns:a16="http://schemas.microsoft.com/office/drawing/2014/main" id="{39B28E75-98EC-D722-EAF1-EBE467ED91A3}"/>
              </a:ext>
            </a:extLst>
          </p:cNvPr>
          <p:cNvSpPr>
            <a:spLocks noChangeAspect="1"/>
          </p:cNvSpPr>
          <p:nvPr/>
        </p:nvSpPr>
        <p:spPr>
          <a:xfrm>
            <a:off x="1149112" y="2186205"/>
            <a:ext cx="1485141" cy="914400"/>
          </a:xfrm>
          <a:prstGeom prst="rect">
            <a:avLst/>
          </a:prstGeom>
          <a:noFill/>
          <a:ln w="28575">
            <a:solidFill>
              <a:srgbClr val="105649"/>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46B8364F-D7CB-EE6F-F3C2-36187F092177}"/>
              </a:ext>
            </a:extLst>
          </p:cNvPr>
          <p:cNvCxnSpPr>
            <a:cxnSpLocks/>
          </p:cNvCxnSpPr>
          <p:nvPr/>
        </p:nvCxnSpPr>
        <p:spPr>
          <a:xfrm>
            <a:off x="2644092" y="3085619"/>
            <a:ext cx="1101323" cy="1576461"/>
          </a:xfrm>
          <a:prstGeom prst="line">
            <a:avLst/>
          </a:prstGeom>
          <a:ln w="28575">
            <a:solidFill>
              <a:srgbClr val="105649"/>
            </a:solidFill>
            <a:prstDash val="sysDash"/>
          </a:ln>
          <a:effectLst/>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33B3EF0D-FA96-21D3-3BAD-2B8C3205F4CC}"/>
              </a:ext>
            </a:extLst>
          </p:cNvPr>
          <p:cNvCxnSpPr>
            <a:cxnSpLocks/>
          </p:cNvCxnSpPr>
          <p:nvPr/>
        </p:nvCxnSpPr>
        <p:spPr>
          <a:xfrm flipH="1">
            <a:off x="446585" y="3097335"/>
            <a:ext cx="729177" cy="1570763"/>
          </a:xfrm>
          <a:prstGeom prst="line">
            <a:avLst/>
          </a:prstGeom>
          <a:ln w="28575">
            <a:solidFill>
              <a:srgbClr val="105649"/>
            </a:solidFill>
            <a:prstDash val="sysDash"/>
          </a:ln>
          <a:effectLst/>
        </p:spPr>
        <p:style>
          <a:lnRef idx="3">
            <a:schemeClr val="dk1"/>
          </a:lnRef>
          <a:fillRef idx="0">
            <a:schemeClr val="dk1"/>
          </a:fillRef>
          <a:effectRef idx="2">
            <a:schemeClr val="dk1"/>
          </a:effectRef>
          <a:fontRef idx="minor">
            <a:schemeClr val="tx1"/>
          </a:fontRef>
        </p:style>
      </p:cxnSp>
      <p:sp>
        <p:nvSpPr>
          <p:cNvPr id="25" name="TextBox 24">
            <a:extLst>
              <a:ext uri="{FF2B5EF4-FFF2-40B4-BE49-F238E27FC236}">
                <a16:creationId xmlns:a16="http://schemas.microsoft.com/office/drawing/2014/main" id="{F0DC88AF-A511-085A-700F-2A43E97F741B}"/>
              </a:ext>
            </a:extLst>
          </p:cNvPr>
          <p:cNvSpPr txBox="1"/>
          <p:nvPr/>
        </p:nvSpPr>
        <p:spPr>
          <a:xfrm rot="16200000">
            <a:off x="3116826" y="2202095"/>
            <a:ext cx="2588336" cy="461665"/>
          </a:xfrm>
          <a:prstGeom prst="rect">
            <a:avLst/>
          </a:prstGeom>
          <a:noFill/>
        </p:spPr>
        <p:txBody>
          <a:bodyPr wrap="square" rtlCol="0">
            <a:spAutoFit/>
          </a:bodyPr>
          <a:lstStyle/>
          <a:p>
            <a:pPr algn="ctr"/>
            <a:r>
              <a:rPr lang="en-US" sz="2400" b="1" dirty="0">
                <a:solidFill>
                  <a:srgbClr val="81051B"/>
                </a:solidFill>
              </a:rPr>
              <a:t>Cartilage</a:t>
            </a:r>
          </a:p>
        </p:txBody>
      </p:sp>
      <p:sp>
        <p:nvSpPr>
          <p:cNvPr id="26" name="TextBox 25">
            <a:extLst>
              <a:ext uri="{FF2B5EF4-FFF2-40B4-BE49-F238E27FC236}">
                <a16:creationId xmlns:a16="http://schemas.microsoft.com/office/drawing/2014/main" id="{0907F986-A093-AD25-E560-A9F83EDC85A4}"/>
              </a:ext>
            </a:extLst>
          </p:cNvPr>
          <p:cNvSpPr txBox="1"/>
          <p:nvPr/>
        </p:nvSpPr>
        <p:spPr>
          <a:xfrm rot="5400000">
            <a:off x="2671398" y="5466106"/>
            <a:ext cx="2588336" cy="461665"/>
          </a:xfrm>
          <a:prstGeom prst="rect">
            <a:avLst/>
          </a:prstGeom>
          <a:noFill/>
        </p:spPr>
        <p:txBody>
          <a:bodyPr wrap="square" rtlCol="0">
            <a:spAutoFit/>
          </a:bodyPr>
          <a:lstStyle/>
          <a:p>
            <a:pPr algn="ctr"/>
            <a:r>
              <a:rPr lang="en-US" sz="2400" b="1" dirty="0">
                <a:solidFill>
                  <a:srgbClr val="105649"/>
                </a:solidFill>
              </a:rPr>
              <a:t>Capsule</a:t>
            </a:r>
          </a:p>
        </p:txBody>
      </p:sp>
      <p:sp>
        <p:nvSpPr>
          <p:cNvPr id="29" name="Freeform 28">
            <a:extLst>
              <a:ext uri="{FF2B5EF4-FFF2-40B4-BE49-F238E27FC236}">
                <a16:creationId xmlns:a16="http://schemas.microsoft.com/office/drawing/2014/main" id="{6780F1F1-0CE9-1A91-9361-97567891B431}"/>
              </a:ext>
            </a:extLst>
          </p:cNvPr>
          <p:cNvSpPr/>
          <p:nvPr/>
        </p:nvSpPr>
        <p:spPr>
          <a:xfrm>
            <a:off x="668500" y="4687015"/>
            <a:ext cx="3043003" cy="2064793"/>
          </a:xfrm>
          <a:custGeom>
            <a:avLst/>
            <a:gdLst>
              <a:gd name="connsiteX0" fmla="*/ 15862 w 3043003"/>
              <a:gd name="connsiteY0" fmla="*/ 51762 h 2064793"/>
              <a:gd name="connsiteX1" fmla="*/ 337915 w 3043003"/>
              <a:gd name="connsiteY1" fmla="*/ 511838 h 2064793"/>
              <a:gd name="connsiteX2" fmla="*/ 521945 w 3043003"/>
              <a:gd name="connsiteY2" fmla="*/ 891400 h 2064793"/>
              <a:gd name="connsiteX3" fmla="*/ 619711 w 3043003"/>
              <a:gd name="connsiteY3" fmla="*/ 1150193 h 2064793"/>
              <a:gd name="connsiteX4" fmla="*/ 648466 w 3043003"/>
              <a:gd name="connsiteY4" fmla="*/ 1397483 h 2064793"/>
              <a:gd name="connsiteX5" fmla="*/ 631213 w 3043003"/>
              <a:gd name="connsiteY5" fmla="*/ 1587264 h 2064793"/>
              <a:gd name="connsiteX6" fmla="*/ 596708 w 3043003"/>
              <a:gd name="connsiteY6" fmla="*/ 1662027 h 2064793"/>
              <a:gd name="connsiteX7" fmla="*/ 533447 w 3043003"/>
              <a:gd name="connsiteY7" fmla="*/ 1685030 h 2064793"/>
              <a:gd name="connsiteX8" fmla="*/ 458685 w 3043003"/>
              <a:gd name="connsiteY8" fmla="*/ 1713785 h 2064793"/>
              <a:gd name="connsiteX9" fmla="*/ 475938 w 3043003"/>
              <a:gd name="connsiteY9" fmla="*/ 1920819 h 2064793"/>
              <a:gd name="connsiteX10" fmla="*/ 527696 w 3043003"/>
              <a:gd name="connsiteY10" fmla="*/ 2058842 h 2064793"/>
              <a:gd name="connsiteX11" fmla="*/ 642715 w 3043003"/>
              <a:gd name="connsiteY11" fmla="*/ 2041589 h 2064793"/>
              <a:gd name="connsiteX12" fmla="*/ 642715 w 3043003"/>
              <a:gd name="connsiteY12" fmla="*/ 2007083 h 2064793"/>
              <a:gd name="connsiteX13" fmla="*/ 665719 w 3043003"/>
              <a:gd name="connsiteY13" fmla="*/ 1943823 h 2064793"/>
              <a:gd name="connsiteX14" fmla="*/ 717477 w 3043003"/>
              <a:gd name="connsiteY14" fmla="*/ 1943823 h 2064793"/>
              <a:gd name="connsiteX15" fmla="*/ 780738 w 3043003"/>
              <a:gd name="connsiteY15" fmla="*/ 1897815 h 2064793"/>
              <a:gd name="connsiteX16" fmla="*/ 855500 w 3043003"/>
              <a:gd name="connsiteY16" fmla="*/ 1897815 h 2064793"/>
              <a:gd name="connsiteX17" fmla="*/ 913009 w 3043003"/>
              <a:gd name="connsiteY17" fmla="*/ 1926570 h 2064793"/>
              <a:gd name="connsiteX18" fmla="*/ 947515 w 3043003"/>
              <a:gd name="connsiteY18" fmla="*/ 1909317 h 2064793"/>
              <a:gd name="connsiteX19" fmla="*/ 1028028 w 3043003"/>
              <a:gd name="connsiteY19" fmla="*/ 1984079 h 2064793"/>
              <a:gd name="connsiteX20" fmla="*/ 1045281 w 3043003"/>
              <a:gd name="connsiteY20" fmla="*/ 1995581 h 2064793"/>
              <a:gd name="connsiteX21" fmla="*/ 1189055 w 3043003"/>
              <a:gd name="connsiteY21" fmla="*/ 1961076 h 2064793"/>
              <a:gd name="connsiteX22" fmla="*/ 1321326 w 3043003"/>
              <a:gd name="connsiteY22" fmla="*/ 1955325 h 2064793"/>
              <a:gd name="connsiteX23" fmla="*/ 1401840 w 3043003"/>
              <a:gd name="connsiteY23" fmla="*/ 1932321 h 2064793"/>
              <a:gd name="connsiteX24" fmla="*/ 1401840 w 3043003"/>
              <a:gd name="connsiteY24" fmla="*/ 1903566 h 2064793"/>
              <a:gd name="connsiteX25" fmla="*/ 1424843 w 3043003"/>
              <a:gd name="connsiteY25" fmla="*/ 1828804 h 2064793"/>
              <a:gd name="connsiteX26" fmla="*/ 1436345 w 3043003"/>
              <a:gd name="connsiteY26" fmla="*/ 1708034 h 2064793"/>
              <a:gd name="connsiteX27" fmla="*/ 1493855 w 3043003"/>
              <a:gd name="connsiteY27" fmla="*/ 1627521 h 2064793"/>
              <a:gd name="connsiteX28" fmla="*/ 1626126 w 3043003"/>
              <a:gd name="connsiteY28" fmla="*/ 1575762 h 2064793"/>
              <a:gd name="connsiteX29" fmla="*/ 1729643 w 3043003"/>
              <a:gd name="connsiteY29" fmla="*/ 1558510 h 2064793"/>
              <a:gd name="connsiteX30" fmla="*/ 1850413 w 3043003"/>
              <a:gd name="connsiteY30" fmla="*/ 1506751 h 2064793"/>
              <a:gd name="connsiteX31" fmla="*/ 2028692 w 3043003"/>
              <a:gd name="connsiteY31" fmla="*/ 1489498 h 2064793"/>
              <a:gd name="connsiteX32" fmla="*/ 2212723 w 3043003"/>
              <a:gd name="connsiteY32" fmla="*/ 1489498 h 2064793"/>
              <a:gd name="connsiteX33" fmla="*/ 2437009 w 3043003"/>
              <a:gd name="connsiteY33" fmla="*/ 1512502 h 2064793"/>
              <a:gd name="connsiteX34" fmla="*/ 2534775 w 3043003"/>
              <a:gd name="connsiteY34" fmla="*/ 1506751 h 2064793"/>
              <a:gd name="connsiteX35" fmla="*/ 2638292 w 3043003"/>
              <a:gd name="connsiteY35" fmla="*/ 1512502 h 2064793"/>
              <a:gd name="connsiteX36" fmla="*/ 2718806 w 3043003"/>
              <a:gd name="connsiteY36" fmla="*/ 1483747 h 2064793"/>
              <a:gd name="connsiteX37" fmla="*/ 2805070 w 3043003"/>
              <a:gd name="connsiteY37" fmla="*/ 1443491 h 2064793"/>
              <a:gd name="connsiteX38" fmla="*/ 2874081 w 3043003"/>
              <a:gd name="connsiteY38" fmla="*/ 1362977 h 2064793"/>
              <a:gd name="connsiteX39" fmla="*/ 3000602 w 3043003"/>
              <a:gd name="connsiteY39" fmla="*/ 1213453 h 2064793"/>
              <a:gd name="connsiteX40" fmla="*/ 3029357 w 3043003"/>
              <a:gd name="connsiteY40" fmla="*/ 1178947 h 2064793"/>
              <a:gd name="connsiteX41" fmla="*/ 3035108 w 3043003"/>
              <a:gd name="connsiteY41" fmla="*/ 1109936 h 2064793"/>
              <a:gd name="connsiteX42" fmla="*/ 2920089 w 3043003"/>
              <a:gd name="connsiteY42" fmla="*/ 1075430 h 2064793"/>
              <a:gd name="connsiteX43" fmla="*/ 2799319 w 3043003"/>
              <a:gd name="connsiteY43" fmla="*/ 1155943 h 2064793"/>
              <a:gd name="connsiteX44" fmla="*/ 2603787 w 3043003"/>
              <a:gd name="connsiteY44" fmla="*/ 1196200 h 2064793"/>
              <a:gd name="connsiteX45" fmla="*/ 2149462 w 3043003"/>
              <a:gd name="connsiteY45" fmla="*/ 1224955 h 2064793"/>
              <a:gd name="connsiteX46" fmla="*/ 1850413 w 3043003"/>
              <a:gd name="connsiteY46" fmla="*/ 1253710 h 2064793"/>
              <a:gd name="connsiteX47" fmla="*/ 1603123 w 3043003"/>
              <a:gd name="connsiteY47" fmla="*/ 1259460 h 2064793"/>
              <a:gd name="connsiteX48" fmla="*/ 1442096 w 3043003"/>
              <a:gd name="connsiteY48" fmla="*/ 1236457 h 2064793"/>
              <a:gd name="connsiteX49" fmla="*/ 1286821 w 3043003"/>
              <a:gd name="connsiteY49" fmla="*/ 1161694 h 2064793"/>
              <a:gd name="connsiteX50" fmla="*/ 1137296 w 3043003"/>
              <a:gd name="connsiteY50" fmla="*/ 1058177 h 2064793"/>
              <a:gd name="connsiteX51" fmla="*/ 1045281 w 3043003"/>
              <a:gd name="connsiteY51" fmla="*/ 948910 h 2064793"/>
              <a:gd name="connsiteX52" fmla="*/ 936013 w 3043003"/>
              <a:gd name="connsiteY52" fmla="*/ 799385 h 2064793"/>
              <a:gd name="connsiteX53" fmla="*/ 803742 w 3043003"/>
              <a:gd name="connsiteY53" fmla="*/ 644110 h 2064793"/>
              <a:gd name="connsiteX54" fmla="*/ 682972 w 3043003"/>
              <a:gd name="connsiteY54" fmla="*/ 511838 h 2064793"/>
              <a:gd name="connsiteX55" fmla="*/ 556451 w 3043003"/>
              <a:gd name="connsiteY55" fmla="*/ 391068 h 2064793"/>
              <a:gd name="connsiteX56" fmla="*/ 447183 w 3043003"/>
              <a:gd name="connsiteY56" fmla="*/ 241543 h 2064793"/>
              <a:gd name="connsiteX57" fmla="*/ 343666 w 3043003"/>
              <a:gd name="connsiteY57" fmla="*/ 166781 h 2064793"/>
              <a:gd name="connsiteX58" fmla="*/ 245900 w 3043003"/>
              <a:gd name="connsiteY58" fmla="*/ 51762 h 2064793"/>
              <a:gd name="connsiteX59" fmla="*/ 153885 w 3043003"/>
              <a:gd name="connsiteY59" fmla="*/ 23008 h 2064793"/>
              <a:gd name="connsiteX60" fmla="*/ 61870 w 3043003"/>
              <a:gd name="connsiteY60" fmla="*/ 11506 h 2064793"/>
              <a:gd name="connsiteX61" fmla="*/ 15862 w 3043003"/>
              <a:gd name="connsiteY61" fmla="*/ 51762 h 206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043003" h="2064793">
                <a:moveTo>
                  <a:pt x="15862" y="51762"/>
                </a:moveTo>
                <a:cubicBezTo>
                  <a:pt x="61869" y="135151"/>
                  <a:pt x="253568" y="371898"/>
                  <a:pt x="337915" y="511838"/>
                </a:cubicBezTo>
                <a:cubicBezTo>
                  <a:pt x="422262" y="651778"/>
                  <a:pt x="474979" y="785008"/>
                  <a:pt x="521945" y="891400"/>
                </a:cubicBezTo>
                <a:cubicBezTo>
                  <a:pt x="568911" y="997793"/>
                  <a:pt x="598624" y="1065846"/>
                  <a:pt x="619711" y="1150193"/>
                </a:cubicBezTo>
                <a:cubicBezTo>
                  <a:pt x="640798" y="1234540"/>
                  <a:pt x="646549" y="1324638"/>
                  <a:pt x="648466" y="1397483"/>
                </a:cubicBezTo>
                <a:cubicBezTo>
                  <a:pt x="650383" y="1470328"/>
                  <a:pt x="639839" y="1543173"/>
                  <a:pt x="631213" y="1587264"/>
                </a:cubicBezTo>
                <a:cubicBezTo>
                  <a:pt x="622587" y="1631355"/>
                  <a:pt x="613002" y="1645733"/>
                  <a:pt x="596708" y="1662027"/>
                </a:cubicBezTo>
                <a:cubicBezTo>
                  <a:pt x="580414" y="1678321"/>
                  <a:pt x="533447" y="1685030"/>
                  <a:pt x="533447" y="1685030"/>
                </a:cubicBezTo>
                <a:cubicBezTo>
                  <a:pt x="510443" y="1693656"/>
                  <a:pt x="468270" y="1674487"/>
                  <a:pt x="458685" y="1713785"/>
                </a:cubicBezTo>
                <a:cubicBezTo>
                  <a:pt x="449100" y="1753083"/>
                  <a:pt x="464436" y="1863310"/>
                  <a:pt x="475938" y="1920819"/>
                </a:cubicBezTo>
                <a:cubicBezTo>
                  <a:pt x="487440" y="1978329"/>
                  <a:pt x="499900" y="2038714"/>
                  <a:pt x="527696" y="2058842"/>
                </a:cubicBezTo>
                <a:cubicBezTo>
                  <a:pt x="555492" y="2078970"/>
                  <a:pt x="642715" y="2041589"/>
                  <a:pt x="642715" y="2041589"/>
                </a:cubicBezTo>
                <a:cubicBezTo>
                  <a:pt x="661885" y="2032963"/>
                  <a:pt x="638881" y="2023377"/>
                  <a:pt x="642715" y="2007083"/>
                </a:cubicBezTo>
                <a:cubicBezTo>
                  <a:pt x="646549" y="1990789"/>
                  <a:pt x="653259" y="1954366"/>
                  <a:pt x="665719" y="1943823"/>
                </a:cubicBezTo>
                <a:cubicBezTo>
                  <a:pt x="678179" y="1933280"/>
                  <a:pt x="698307" y="1951491"/>
                  <a:pt x="717477" y="1943823"/>
                </a:cubicBezTo>
                <a:cubicBezTo>
                  <a:pt x="736647" y="1936155"/>
                  <a:pt x="757734" y="1905483"/>
                  <a:pt x="780738" y="1897815"/>
                </a:cubicBezTo>
                <a:cubicBezTo>
                  <a:pt x="803742" y="1890147"/>
                  <a:pt x="833455" y="1893023"/>
                  <a:pt x="855500" y="1897815"/>
                </a:cubicBezTo>
                <a:cubicBezTo>
                  <a:pt x="877545" y="1902607"/>
                  <a:pt x="913009" y="1926570"/>
                  <a:pt x="913009" y="1926570"/>
                </a:cubicBezTo>
                <a:cubicBezTo>
                  <a:pt x="928345" y="1928487"/>
                  <a:pt x="928345" y="1899732"/>
                  <a:pt x="947515" y="1909317"/>
                </a:cubicBezTo>
                <a:cubicBezTo>
                  <a:pt x="966685" y="1918902"/>
                  <a:pt x="1028028" y="1984079"/>
                  <a:pt x="1028028" y="1984079"/>
                </a:cubicBezTo>
                <a:cubicBezTo>
                  <a:pt x="1044322" y="1998456"/>
                  <a:pt x="1018443" y="1999415"/>
                  <a:pt x="1045281" y="1995581"/>
                </a:cubicBezTo>
                <a:cubicBezTo>
                  <a:pt x="1072119" y="1991747"/>
                  <a:pt x="1143048" y="1967785"/>
                  <a:pt x="1189055" y="1961076"/>
                </a:cubicBezTo>
                <a:cubicBezTo>
                  <a:pt x="1235062" y="1954367"/>
                  <a:pt x="1285862" y="1960117"/>
                  <a:pt x="1321326" y="1955325"/>
                </a:cubicBezTo>
                <a:cubicBezTo>
                  <a:pt x="1356790" y="1950533"/>
                  <a:pt x="1388421" y="1940948"/>
                  <a:pt x="1401840" y="1932321"/>
                </a:cubicBezTo>
                <a:cubicBezTo>
                  <a:pt x="1415259" y="1923694"/>
                  <a:pt x="1398006" y="1920819"/>
                  <a:pt x="1401840" y="1903566"/>
                </a:cubicBezTo>
                <a:cubicBezTo>
                  <a:pt x="1405674" y="1886313"/>
                  <a:pt x="1419092" y="1861393"/>
                  <a:pt x="1424843" y="1828804"/>
                </a:cubicBezTo>
                <a:cubicBezTo>
                  <a:pt x="1430594" y="1796215"/>
                  <a:pt x="1424843" y="1741581"/>
                  <a:pt x="1436345" y="1708034"/>
                </a:cubicBezTo>
                <a:cubicBezTo>
                  <a:pt x="1447847" y="1674487"/>
                  <a:pt x="1462225" y="1649566"/>
                  <a:pt x="1493855" y="1627521"/>
                </a:cubicBezTo>
                <a:cubicBezTo>
                  <a:pt x="1525485" y="1605476"/>
                  <a:pt x="1586828" y="1587264"/>
                  <a:pt x="1626126" y="1575762"/>
                </a:cubicBezTo>
                <a:cubicBezTo>
                  <a:pt x="1665424" y="1564260"/>
                  <a:pt x="1692262" y="1570012"/>
                  <a:pt x="1729643" y="1558510"/>
                </a:cubicBezTo>
                <a:cubicBezTo>
                  <a:pt x="1767024" y="1547008"/>
                  <a:pt x="1800572" y="1518253"/>
                  <a:pt x="1850413" y="1506751"/>
                </a:cubicBezTo>
                <a:cubicBezTo>
                  <a:pt x="1900254" y="1495249"/>
                  <a:pt x="1968307" y="1492373"/>
                  <a:pt x="2028692" y="1489498"/>
                </a:cubicBezTo>
                <a:cubicBezTo>
                  <a:pt x="2089077" y="1486623"/>
                  <a:pt x="2144670" y="1485664"/>
                  <a:pt x="2212723" y="1489498"/>
                </a:cubicBezTo>
                <a:cubicBezTo>
                  <a:pt x="2280776" y="1493332"/>
                  <a:pt x="2383334" y="1509627"/>
                  <a:pt x="2437009" y="1512502"/>
                </a:cubicBezTo>
                <a:cubicBezTo>
                  <a:pt x="2490684" y="1515377"/>
                  <a:pt x="2501228" y="1506751"/>
                  <a:pt x="2534775" y="1506751"/>
                </a:cubicBezTo>
                <a:cubicBezTo>
                  <a:pt x="2568322" y="1506751"/>
                  <a:pt x="2607620" y="1516336"/>
                  <a:pt x="2638292" y="1512502"/>
                </a:cubicBezTo>
                <a:cubicBezTo>
                  <a:pt x="2668964" y="1508668"/>
                  <a:pt x="2691010" y="1495249"/>
                  <a:pt x="2718806" y="1483747"/>
                </a:cubicBezTo>
                <a:cubicBezTo>
                  <a:pt x="2746602" y="1472245"/>
                  <a:pt x="2779191" y="1463619"/>
                  <a:pt x="2805070" y="1443491"/>
                </a:cubicBezTo>
                <a:cubicBezTo>
                  <a:pt x="2830949" y="1423363"/>
                  <a:pt x="2874081" y="1362977"/>
                  <a:pt x="2874081" y="1362977"/>
                </a:cubicBezTo>
                <a:lnTo>
                  <a:pt x="3000602" y="1213453"/>
                </a:lnTo>
                <a:cubicBezTo>
                  <a:pt x="3026481" y="1182781"/>
                  <a:pt x="3023606" y="1196200"/>
                  <a:pt x="3029357" y="1178947"/>
                </a:cubicBezTo>
                <a:cubicBezTo>
                  <a:pt x="3035108" y="1161694"/>
                  <a:pt x="3053319" y="1127189"/>
                  <a:pt x="3035108" y="1109936"/>
                </a:cubicBezTo>
                <a:cubicBezTo>
                  <a:pt x="3016897" y="1092683"/>
                  <a:pt x="2959387" y="1067762"/>
                  <a:pt x="2920089" y="1075430"/>
                </a:cubicBezTo>
                <a:cubicBezTo>
                  <a:pt x="2880791" y="1083098"/>
                  <a:pt x="2852036" y="1135815"/>
                  <a:pt x="2799319" y="1155943"/>
                </a:cubicBezTo>
                <a:cubicBezTo>
                  <a:pt x="2746602" y="1176071"/>
                  <a:pt x="2712097" y="1184698"/>
                  <a:pt x="2603787" y="1196200"/>
                </a:cubicBezTo>
                <a:cubicBezTo>
                  <a:pt x="2495477" y="1207702"/>
                  <a:pt x="2275024" y="1215370"/>
                  <a:pt x="2149462" y="1224955"/>
                </a:cubicBezTo>
                <a:cubicBezTo>
                  <a:pt x="2023900" y="1234540"/>
                  <a:pt x="1941469" y="1247959"/>
                  <a:pt x="1850413" y="1253710"/>
                </a:cubicBezTo>
                <a:cubicBezTo>
                  <a:pt x="1759357" y="1259461"/>
                  <a:pt x="1671176" y="1262335"/>
                  <a:pt x="1603123" y="1259460"/>
                </a:cubicBezTo>
                <a:cubicBezTo>
                  <a:pt x="1535070" y="1256585"/>
                  <a:pt x="1494813" y="1252751"/>
                  <a:pt x="1442096" y="1236457"/>
                </a:cubicBezTo>
                <a:cubicBezTo>
                  <a:pt x="1389379" y="1220163"/>
                  <a:pt x="1337621" y="1191407"/>
                  <a:pt x="1286821" y="1161694"/>
                </a:cubicBezTo>
                <a:cubicBezTo>
                  <a:pt x="1236021" y="1131981"/>
                  <a:pt x="1177553" y="1093641"/>
                  <a:pt x="1137296" y="1058177"/>
                </a:cubicBezTo>
                <a:cubicBezTo>
                  <a:pt x="1097039" y="1022713"/>
                  <a:pt x="1078828" y="992042"/>
                  <a:pt x="1045281" y="948910"/>
                </a:cubicBezTo>
                <a:cubicBezTo>
                  <a:pt x="1011734" y="905778"/>
                  <a:pt x="976269" y="850185"/>
                  <a:pt x="936013" y="799385"/>
                </a:cubicBezTo>
                <a:cubicBezTo>
                  <a:pt x="895757" y="748585"/>
                  <a:pt x="845915" y="692034"/>
                  <a:pt x="803742" y="644110"/>
                </a:cubicBezTo>
                <a:cubicBezTo>
                  <a:pt x="761569" y="596186"/>
                  <a:pt x="724187" y="554012"/>
                  <a:pt x="682972" y="511838"/>
                </a:cubicBezTo>
                <a:cubicBezTo>
                  <a:pt x="641757" y="469664"/>
                  <a:pt x="595749" y="436117"/>
                  <a:pt x="556451" y="391068"/>
                </a:cubicBezTo>
                <a:cubicBezTo>
                  <a:pt x="517153" y="346019"/>
                  <a:pt x="482647" y="278924"/>
                  <a:pt x="447183" y="241543"/>
                </a:cubicBezTo>
                <a:cubicBezTo>
                  <a:pt x="411719" y="204162"/>
                  <a:pt x="377213" y="198411"/>
                  <a:pt x="343666" y="166781"/>
                </a:cubicBezTo>
                <a:cubicBezTo>
                  <a:pt x="310119" y="135151"/>
                  <a:pt x="277530" y="75724"/>
                  <a:pt x="245900" y="51762"/>
                </a:cubicBezTo>
                <a:cubicBezTo>
                  <a:pt x="214270" y="27800"/>
                  <a:pt x="184557" y="29717"/>
                  <a:pt x="153885" y="23008"/>
                </a:cubicBezTo>
                <a:cubicBezTo>
                  <a:pt x="123213" y="16299"/>
                  <a:pt x="87749" y="12464"/>
                  <a:pt x="61870" y="11506"/>
                </a:cubicBezTo>
                <a:cubicBezTo>
                  <a:pt x="35991" y="10547"/>
                  <a:pt x="-30145" y="-31627"/>
                  <a:pt x="15862" y="51762"/>
                </a:cubicBezTo>
                <a:close/>
              </a:path>
            </a:pathLst>
          </a:custGeom>
          <a:noFill/>
          <a:ln w="28575">
            <a:solidFill>
              <a:srgbClr val="105649"/>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ACA11BC0-10FC-1CFC-2CD2-071F9D43A3B2}"/>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8519617" y="1204433"/>
            <a:ext cx="3568393" cy="2533813"/>
          </a:xfrm>
          <a:prstGeom prst="rect">
            <a:avLst/>
          </a:prstGeom>
        </p:spPr>
      </p:pic>
      <p:sp>
        <p:nvSpPr>
          <p:cNvPr id="31" name="Rectangle 30">
            <a:extLst>
              <a:ext uri="{FF2B5EF4-FFF2-40B4-BE49-F238E27FC236}">
                <a16:creationId xmlns:a16="http://schemas.microsoft.com/office/drawing/2014/main" id="{2FA742AE-0DB6-5232-326E-F05E00FCCC44}"/>
              </a:ext>
            </a:extLst>
          </p:cNvPr>
          <p:cNvSpPr/>
          <p:nvPr/>
        </p:nvSpPr>
        <p:spPr>
          <a:xfrm rot="5400000">
            <a:off x="9066024" y="678095"/>
            <a:ext cx="2468880" cy="3566160"/>
          </a:xfrm>
          <a:prstGeom prst="rect">
            <a:avLst/>
          </a:prstGeom>
          <a:noFill/>
          <a:ln w="38100">
            <a:solidFill>
              <a:srgbClr val="10564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D889D07-6E57-F981-31DD-7FD0D88C2911}"/>
              </a:ext>
            </a:extLst>
          </p:cNvPr>
          <p:cNvSpPr>
            <a:spLocks noChangeAspect="1"/>
          </p:cNvSpPr>
          <p:nvPr/>
        </p:nvSpPr>
        <p:spPr>
          <a:xfrm>
            <a:off x="6192073" y="2520175"/>
            <a:ext cx="888951" cy="614355"/>
          </a:xfrm>
          <a:prstGeom prst="rect">
            <a:avLst/>
          </a:prstGeom>
          <a:noFill/>
          <a:ln w="28575">
            <a:solidFill>
              <a:srgbClr val="105649"/>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BCF55D2F-DC4A-92D7-7F67-F9955B404F53}"/>
              </a:ext>
            </a:extLst>
          </p:cNvPr>
          <p:cNvCxnSpPr>
            <a:cxnSpLocks/>
          </p:cNvCxnSpPr>
          <p:nvPr/>
        </p:nvCxnSpPr>
        <p:spPr>
          <a:xfrm flipV="1">
            <a:off x="7116721" y="1226735"/>
            <a:ext cx="1396197" cy="1293440"/>
          </a:xfrm>
          <a:prstGeom prst="line">
            <a:avLst/>
          </a:prstGeom>
          <a:ln w="28575">
            <a:solidFill>
              <a:srgbClr val="105649"/>
            </a:solidFill>
            <a:prstDash val="sysDot"/>
          </a:ln>
          <a:effectLst/>
        </p:spPr>
        <p:style>
          <a:lnRef idx="3">
            <a:schemeClr val="dk1"/>
          </a:lnRef>
          <a:fillRef idx="0">
            <a:schemeClr val="dk1"/>
          </a:fillRef>
          <a:effectRef idx="2">
            <a:schemeClr val="dk1"/>
          </a:effectRef>
          <a:fontRef idx="minor">
            <a:schemeClr val="tx1"/>
          </a:fontRef>
        </p:style>
      </p:cxnSp>
      <p:cxnSp>
        <p:nvCxnSpPr>
          <p:cNvPr id="34" name="Straight Connector 33">
            <a:extLst>
              <a:ext uri="{FF2B5EF4-FFF2-40B4-BE49-F238E27FC236}">
                <a16:creationId xmlns:a16="http://schemas.microsoft.com/office/drawing/2014/main" id="{45BFF3EF-80AC-B5DB-AAF9-931939C3CD49}"/>
              </a:ext>
            </a:extLst>
          </p:cNvPr>
          <p:cNvCxnSpPr>
            <a:cxnSpLocks/>
          </p:cNvCxnSpPr>
          <p:nvPr/>
        </p:nvCxnSpPr>
        <p:spPr>
          <a:xfrm>
            <a:off x="7081024" y="3145575"/>
            <a:ext cx="1431894" cy="550040"/>
          </a:xfrm>
          <a:prstGeom prst="line">
            <a:avLst/>
          </a:prstGeom>
          <a:ln w="28575">
            <a:solidFill>
              <a:srgbClr val="105649"/>
            </a:solidFill>
            <a:prstDash val="sysDot"/>
          </a:ln>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36116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
                                            <p:txEl>
                                              <p:pRg st="7" end="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
                                            <p:txEl>
                                              <p:pRg st="8" end="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8">
                                            <p:txEl>
                                              <p:pRg st="9" end="9"/>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19" grpId="0"/>
      <p:bldP spid="20" grpId="0"/>
      <p:bldP spid="21" grpId="0"/>
      <p:bldP spid="16" grpId="0" animBg="1"/>
      <p:bldP spid="25" grpId="0"/>
      <p:bldP spid="26" grpId="0"/>
      <p:bldP spid="29" grpId="0" animBg="1"/>
      <p:bldP spid="31" grpId="0" animBg="1"/>
      <p:bldP spid="3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DB23367-E10E-4778-93C8-DC89FD43E188}"/>
              </a:ext>
            </a:extLst>
          </p:cNvPr>
          <p:cNvSpPr>
            <a:spLocks noGrp="1"/>
          </p:cNvSpPr>
          <p:nvPr>
            <p:ph type="body" sz="quarter" idx="15"/>
          </p:nvPr>
        </p:nvSpPr>
        <p:spPr>
          <a:xfrm>
            <a:off x="3208488" y="76334"/>
            <a:ext cx="7798678" cy="936011"/>
          </a:xfrm>
        </p:spPr>
        <p:txBody>
          <a:bodyPr anchor="ctr">
            <a:normAutofit fontScale="77500" lnSpcReduction="20000"/>
          </a:bodyPr>
          <a:lstStyle/>
          <a:p>
            <a:r>
              <a:rPr lang="en-US" dirty="0"/>
              <a:t>Segmentation of Cartilage &amp; Chondrocytes</a:t>
            </a:r>
          </a:p>
        </p:txBody>
      </p:sp>
      <p:pic>
        <p:nvPicPr>
          <p:cNvPr id="7" name="Picture 6" descr="A picture containing coelenterate&#10;&#10;Description automatically generated">
            <a:extLst>
              <a:ext uri="{FF2B5EF4-FFF2-40B4-BE49-F238E27FC236}">
                <a16:creationId xmlns:a16="http://schemas.microsoft.com/office/drawing/2014/main" id="{9DEDE5AD-5D95-4723-B1C3-CE60CADBB7E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280945" y="1739777"/>
            <a:ext cx="2010089" cy="3200400"/>
          </a:xfrm>
          <a:prstGeom prst="rect">
            <a:avLst/>
          </a:prstGeom>
        </p:spPr>
      </p:pic>
      <p:pic>
        <p:nvPicPr>
          <p:cNvPr id="9" name="Picture 8">
            <a:extLst>
              <a:ext uri="{FF2B5EF4-FFF2-40B4-BE49-F238E27FC236}">
                <a16:creationId xmlns:a16="http://schemas.microsoft.com/office/drawing/2014/main" id="{C37C5913-89CF-429E-8DD4-7A63DE0AC28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47582" y="1739777"/>
            <a:ext cx="2010089" cy="3200400"/>
          </a:xfrm>
          <a:prstGeom prst="rect">
            <a:avLst/>
          </a:prstGeom>
        </p:spPr>
      </p:pic>
      <p:pic>
        <p:nvPicPr>
          <p:cNvPr id="11" name="Picture 10" descr="A picture containing shape&#10;&#10;Description automatically generated">
            <a:extLst>
              <a:ext uri="{FF2B5EF4-FFF2-40B4-BE49-F238E27FC236}">
                <a16:creationId xmlns:a16="http://schemas.microsoft.com/office/drawing/2014/main" id="{C54B8EB6-0329-4B1E-92A2-82B4417997A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707759" y="1739777"/>
            <a:ext cx="2010089" cy="3200400"/>
          </a:xfrm>
          <a:prstGeom prst="rect">
            <a:avLst/>
          </a:prstGeom>
        </p:spPr>
      </p:pic>
      <p:pic>
        <p:nvPicPr>
          <p:cNvPr id="12" name="Picture 11" descr="Background pattern&#10;&#10;Description automatically generated">
            <a:extLst>
              <a:ext uri="{FF2B5EF4-FFF2-40B4-BE49-F238E27FC236}">
                <a16:creationId xmlns:a16="http://schemas.microsoft.com/office/drawing/2014/main" id="{BD6B9079-1014-4042-9EB2-524C8216A16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432926" y="1739777"/>
            <a:ext cx="2010089" cy="3200400"/>
          </a:xfrm>
          <a:prstGeom prst="rect">
            <a:avLst/>
          </a:prstGeom>
        </p:spPr>
      </p:pic>
      <p:graphicFrame>
        <p:nvGraphicFramePr>
          <p:cNvPr id="13" name="Table 12">
            <a:extLst>
              <a:ext uri="{FF2B5EF4-FFF2-40B4-BE49-F238E27FC236}">
                <a16:creationId xmlns:a16="http://schemas.microsoft.com/office/drawing/2014/main" id="{4F51F9AD-7271-4B76-A3CA-6CDB529273DA}"/>
              </a:ext>
            </a:extLst>
          </p:cNvPr>
          <p:cNvGraphicFramePr>
            <a:graphicFrameLocks noGrp="1"/>
          </p:cNvGraphicFramePr>
          <p:nvPr>
            <p:extLst>
              <p:ext uri="{D42A27DB-BD31-4B8C-83A1-F6EECF244321}">
                <p14:modId xmlns:p14="http://schemas.microsoft.com/office/powerpoint/2010/main" val="436722902"/>
              </p:ext>
            </p:extLst>
          </p:nvPr>
        </p:nvGraphicFramePr>
        <p:xfrm>
          <a:off x="2968172" y="5134288"/>
          <a:ext cx="6255657" cy="1483360"/>
        </p:xfrm>
        <a:graphic>
          <a:graphicData uri="http://schemas.openxmlformats.org/drawingml/2006/table">
            <a:tbl>
              <a:tblPr firstRow="1" bandRow="1">
                <a:tableStyleId>{72833802-FEF1-4C79-8D5D-14CF1EAF98D9}</a:tableStyleId>
              </a:tblPr>
              <a:tblGrid>
                <a:gridCol w="3351878">
                  <a:extLst>
                    <a:ext uri="{9D8B030D-6E8A-4147-A177-3AD203B41FA5}">
                      <a16:colId xmlns:a16="http://schemas.microsoft.com/office/drawing/2014/main" val="1061891145"/>
                    </a:ext>
                  </a:extLst>
                </a:gridCol>
                <a:gridCol w="2903779">
                  <a:extLst>
                    <a:ext uri="{9D8B030D-6E8A-4147-A177-3AD203B41FA5}">
                      <a16:colId xmlns:a16="http://schemas.microsoft.com/office/drawing/2014/main" val="665344461"/>
                    </a:ext>
                  </a:extLst>
                </a:gridCol>
              </a:tblGrid>
              <a:tr h="370840">
                <a:tc>
                  <a:txBody>
                    <a:bodyPr/>
                    <a:lstStyle/>
                    <a:p>
                      <a:pPr algn="ctr"/>
                      <a:r>
                        <a:rPr lang="en-US" dirty="0"/>
                        <a:t>Target</a:t>
                      </a:r>
                    </a:p>
                  </a:txBody>
                  <a:tcPr anchor="ctr">
                    <a:lnB w="12700" cap="flat" cmpd="sng" algn="ctr">
                      <a:solidFill>
                        <a:schemeClr val="tx1"/>
                      </a:solidFill>
                      <a:prstDash val="solid"/>
                      <a:round/>
                      <a:headEnd type="none" w="med" len="med"/>
                      <a:tailEnd type="none" w="med" len="med"/>
                    </a:lnB>
                    <a:solidFill>
                      <a:srgbClr val="81051B"/>
                    </a:solidFill>
                  </a:tcPr>
                </a:tc>
                <a:tc>
                  <a:txBody>
                    <a:bodyPr/>
                    <a:lstStyle/>
                    <a:p>
                      <a:pPr algn="ctr"/>
                      <a:r>
                        <a:rPr lang="en-US" baseline="0" dirty="0"/>
                        <a:t>Dice Coefficient</a:t>
                      </a:r>
                    </a:p>
                  </a:txBody>
                  <a:tcPr anchor="ctr">
                    <a:lnB w="12700" cap="flat" cmpd="sng" algn="ctr">
                      <a:solidFill>
                        <a:schemeClr val="tx1"/>
                      </a:solidFill>
                      <a:prstDash val="solid"/>
                      <a:round/>
                      <a:headEnd type="none" w="med" len="med"/>
                      <a:tailEnd type="none" w="med" len="med"/>
                    </a:lnB>
                    <a:solidFill>
                      <a:srgbClr val="81051B"/>
                    </a:solidFill>
                  </a:tcPr>
                </a:tc>
                <a:extLst>
                  <a:ext uri="{0D108BD9-81ED-4DB2-BD59-A6C34878D82A}">
                    <a16:rowId xmlns:a16="http://schemas.microsoft.com/office/drawing/2014/main" val="499985855"/>
                  </a:ext>
                </a:extLst>
              </a:tr>
              <a:tr h="370840">
                <a:tc>
                  <a:txBody>
                    <a:bodyPr/>
                    <a:lstStyle/>
                    <a:p>
                      <a:pPr algn="ctr"/>
                      <a:r>
                        <a:rPr lang="en-US" dirty="0"/>
                        <a:t>Articular Cartilage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0.97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2591636"/>
                  </a:ext>
                </a:extLst>
              </a:tr>
              <a:tr h="370840">
                <a:tc>
                  <a:txBody>
                    <a:bodyPr/>
                    <a:lstStyle/>
                    <a:p>
                      <a:pPr algn="ctr"/>
                      <a:r>
                        <a:rPr lang="en-US" dirty="0"/>
                        <a:t>Calcified Cartilage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lang="en-US" dirty="0"/>
                        <a:t>0.94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5389619"/>
                  </a:ext>
                </a:extLst>
              </a:tr>
              <a:tr h="370840">
                <a:tc>
                  <a:txBody>
                    <a:bodyPr/>
                    <a:lstStyle/>
                    <a:p>
                      <a:pPr algn="ctr"/>
                      <a:r>
                        <a:rPr lang="en-US" dirty="0"/>
                        <a:t>Articular Cartilage Chondrocytes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lang="en-US" dirty="0"/>
                        <a:t>0.81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6704011"/>
                  </a:ext>
                </a:extLst>
              </a:tr>
            </a:tbl>
          </a:graphicData>
        </a:graphic>
      </p:graphicFrame>
      <p:sp>
        <p:nvSpPr>
          <p:cNvPr id="14" name="TextBox 13">
            <a:extLst>
              <a:ext uri="{FF2B5EF4-FFF2-40B4-BE49-F238E27FC236}">
                <a16:creationId xmlns:a16="http://schemas.microsoft.com/office/drawing/2014/main" id="{1152E191-7CEE-4221-92CF-848FE1770985}"/>
              </a:ext>
            </a:extLst>
          </p:cNvPr>
          <p:cNvSpPr txBox="1"/>
          <p:nvPr/>
        </p:nvSpPr>
        <p:spPr>
          <a:xfrm>
            <a:off x="3208488" y="1314032"/>
            <a:ext cx="3288275" cy="369332"/>
          </a:xfrm>
          <a:prstGeom prst="rect">
            <a:avLst/>
          </a:prstGeom>
          <a:noFill/>
        </p:spPr>
        <p:txBody>
          <a:bodyPr wrap="square" rtlCol="0">
            <a:spAutoFit/>
          </a:bodyPr>
          <a:lstStyle/>
          <a:p>
            <a:pPr algn="ctr"/>
            <a:r>
              <a:rPr lang="en-US" b="1" u="sng" dirty="0">
                <a:solidFill>
                  <a:srgbClr val="11584A"/>
                </a:solidFill>
                <a:latin typeface="Helvetica Neue"/>
              </a:rPr>
              <a:t>Articular Cartilage</a:t>
            </a:r>
          </a:p>
        </p:txBody>
      </p:sp>
      <p:sp>
        <p:nvSpPr>
          <p:cNvPr id="15" name="TextBox 14">
            <a:extLst>
              <a:ext uri="{FF2B5EF4-FFF2-40B4-BE49-F238E27FC236}">
                <a16:creationId xmlns:a16="http://schemas.microsoft.com/office/drawing/2014/main" id="{F4CD6DE7-43CE-4DC9-8987-1D4F9E62EC7B}"/>
              </a:ext>
            </a:extLst>
          </p:cNvPr>
          <p:cNvSpPr txBox="1"/>
          <p:nvPr/>
        </p:nvSpPr>
        <p:spPr>
          <a:xfrm>
            <a:off x="5641852" y="1314032"/>
            <a:ext cx="3288275" cy="369332"/>
          </a:xfrm>
          <a:prstGeom prst="rect">
            <a:avLst/>
          </a:prstGeom>
          <a:noFill/>
        </p:spPr>
        <p:txBody>
          <a:bodyPr wrap="square" rtlCol="0">
            <a:spAutoFit/>
          </a:bodyPr>
          <a:lstStyle/>
          <a:p>
            <a:pPr algn="ctr"/>
            <a:r>
              <a:rPr lang="en-US" b="1" u="sng" dirty="0">
                <a:solidFill>
                  <a:srgbClr val="11584A"/>
                </a:solidFill>
                <a:latin typeface="Helvetica Neue"/>
              </a:rPr>
              <a:t>Calcified Cartilage</a:t>
            </a:r>
          </a:p>
        </p:txBody>
      </p:sp>
      <p:sp>
        <p:nvSpPr>
          <p:cNvPr id="16" name="TextBox 15">
            <a:extLst>
              <a:ext uri="{FF2B5EF4-FFF2-40B4-BE49-F238E27FC236}">
                <a16:creationId xmlns:a16="http://schemas.microsoft.com/office/drawing/2014/main" id="{C364974E-07B0-4810-9F6B-2285BEC6B254}"/>
              </a:ext>
            </a:extLst>
          </p:cNvPr>
          <p:cNvSpPr txBox="1"/>
          <p:nvPr/>
        </p:nvSpPr>
        <p:spPr>
          <a:xfrm>
            <a:off x="8068665" y="1314032"/>
            <a:ext cx="3288275" cy="369332"/>
          </a:xfrm>
          <a:prstGeom prst="rect">
            <a:avLst/>
          </a:prstGeom>
          <a:noFill/>
        </p:spPr>
        <p:txBody>
          <a:bodyPr wrap="square" rtlCol="0">
            <a:spAutoFit/>
          </a:bodyPr>
          <a:lstStyle/>
          <a:p>
            <a:pPr algn="ctr"/>
            <a:r>
              <a:rPr lang="en-US" b="1" u="sng" dirty="0">
                <a:solidFill>
                  <a:srgbClr val="11584A"/>
                </a:solidFill>
                <a:latin typeface="Helvetica Neue"/>
              </a:rPr>
              <a:t>Chondrocytes</a:t>
            </a:r>
          </a:p>
        </p:txBody>
      </p:sp>
      <p:sp>
        <p:nvSpPr>
          <p:cNvPr id="18" name="TextBox 17">
            <a:extLst>
              <a:ext uri="{FF2B5EF4-FFF2-40B4-BE49-F238E27FC236}">
                <a16:creationId xmlns:a16="http://schemas.microsoft.com/office/drawing/2014/main" id="{C0FDC668-21BC-4054-9D26-19D715B20A6C}"/>
              </a:ext>
            </a:extLst>
          </p:cNvPr>
          <p:cNvSpPr txBox="1"/>
          <p:nvPr/>
        </p:nvSpPr>
        <p:spPr>
          <a:xfrm>
            <a:off x="2285798" y="1738321"/>
            <a:ext cx="1539233" cy="369332"/>
          </a:xfrm>
          <a:prstGeom prst="rect">
            <a:avLst/>
          </a:prstGeom>
          <a:noFill/>
        </p:spPr>
        <p:txBody>
          <a:bodyPr wrap="square" rtlCol="0">
            <a:spAutoFit/>
          </a:bodyPr>
          <a:lstStyle/>
          <a:p>
            <a:pPr algn="ctr"/>
            <a:r>
              <a:rPr lang="en-US" b="1" i="1" dirty="0"/>
              <a:t>Radius</a:t>
            </a:r>
          </a:p>
        </p:txBody>
      </p:sp>
      <p:sp>
        <p:nvSpPr>
          <p:cNvPr id="19" name="TextBox 18">
            <a:extLst>
              <a:ext uri="{FF2B5EF4-FFF2-40B4-BE49-F238E27FC236}">
                <a16:creationId xmlns:a16="http://schemas.microsoft.com/office/drawing/2014/main" id="{46CDD528-1B1E-4E0E-898A-FFECD629B33D}"/>
              </a:ext>
            </a:extLst>
          </p:cNvPr>
          <p:cNvSpPr txBox="1"/>
          <p:nvPr/>
        </p:nvSpPr>
        <p:spPr>
          <a:xfrm>
            <a:off x="1009652" y="4604485"/>
            <a:ext cx="1727079" cy="369332"/>
          </a:xfrm>
          <a:prstGeom prst="rect">
            <a:avLst/>
          </a:prstGeom>
          <a:noFill/>
        </p:spPr>
        <p:txBody>
          <a:bodyPr wrap="square" rtlCol="0">
            <a:spAutoFit/>
          </a:bodyPr>
          <a:lstStyle/>
          <a:p>
            <a:pPr algn="ctr"/>
            <a:r>
              <a:rPr lang="en-US" b="1" i="1" dirty="0"/>
              <a:t>Humerus</a:t>
            </a:r>
          </a:p>
        </p:txBody>
      </p:sp>
      <p:sp>
        <p:nvSpPr>
          <p:cNvPr id="17" name="Rounded Rectangle 16">
            <a:extLst>
              <a:ext uri="{FF2B5EF4-FFF2-40B4-BE49-F238E27FC236}">
                <a16:creationId xmlns:a16="http://schemas.microsoft.com/office/drawing/2014/main" id="{72C8299D-3E9F-BAB8-619E-E5C7F7D3D2C9}"/>
              </a:ext>
            </a:extLst>
          </p:cNvPr>
          <p:cNvSpPr/>
          <p:nvPr/>
        </p:nvSpPr>
        <p:spPr>
          <a:xfrm>
            <a:off x="1175762" y="115653"/>
            <a:ext cx="1920240" cy="843148"/>
          </a:xfrm>
          <a:prstGeom prst="roundRect">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Image Segmentation</a:t>
            </a:r>
          </a:p>
        </p:txBody>
      </p:sp>
    </p:spTree>
    <p:extLst>
      <p:ext uri="{BB962C8B-B14F-4D97-AF65-F5344CB8AC3E}">
        <p14:creationId xmlns:p14="http://schemas.microsoft.com/office/powerpoint/2010/main" val="2430506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C604A71-B8EC-40D6-8B51-0D5D1EF41F53}"/>
              </a:ext>
            </a:extLst>
          </p:cNvPr>
          <p:cNvSpPr>
            <a:spLocks noGrp="1"/>
          </p:cNvSpPr>
          <p:nvPr>
            <p:ph type="body" sz="quarter" idx="15"/>
          </p:nvPr>
        </p:nvSpPr>
        <p:spPr>
          <a:xfrm>
            <a:off x="3164588" y="261011"/>
            <a:ext cx="7893854" cy="586452"/>
          </a:xfrm>
        </p:spPr>
        <p:txBody>
          <a:bodyPr>
            <a:normAutofit fontScale="85000" lnSpcReduction="10000"/>
          </a:bodyPr>
          <a:lstStyle/>
          <a:p>
            <a:r>
              <a:rPr lang="en-US" sz="4000" dirty="0"/>
              <a:t>Chondrocyte Segmentation – Close Pairs</a:t>
            </a:r>
          </a:p>
        </p:txBody>
      </p:sp>
      <p:pic>
        <p:nvPicPr>
          <p:cNvPr id="5" name="Picture 4" descr="Background pattern&#10;&#10;Description automatically generated">
            <a:extLst>
              <a:ext uri="{FF2B5EF4-FFF2-40B4-BE49-F238E27FC236}">
                <a16:creationId xmlns:a16="http://schemas.microsoft.com/office/drawing/2014/main" id="{8B42755E-F324-449E-8319-E18AE7557E0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16200000">
            <a:off x="554211" y="1025276"/>
            <a:ext cx="5118109" cy="5849268"/>
          </a:xfrm>
          <a:prstGeom prst="rect">
            <a:avLst/>
          </a:prstGeom>
        </p:spPr>
      </p:pic>
      <p:pic>
        <p:nvPicPr>
          <p:cNvPr id="7" name="Picture 6">
            <a:extLst>
              <a:ext uri="{FF2B5EF4-FFF2-40B4-BE49-F238E27FC236}">
                <a16:creationId xmlns:a16="http://schemas.microsoft.com/office/drawing/2014/main" id="{D4D69374-5509-40DF-AD99-48A41A7BAAA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6200000">
            <a:off x="6530662" y="1025281"/>
            <a:ext cx="5118110" cy="5849258"/>
          </a:xfrm>
          <a:prstGeom prst="rect">
            <a:avLst/>
          </a:prstGeom>
        </p:spPr>
      </p:pic>
      <p:sp>
        <p:nvSpPr>
          <p:cNvPr id="11" name="Rectangle 10">
            <a:extLst>
              <a:ext uri="{FF2B5EF4-FFF2-40B4-BE49-F238E27FC236}">
                <a16:creationId xmlns:a16="http://schemas.microsoft.com/office/drawing/2014/main" id="{258B49C5-4F73-45E7-AF91-1B2CE193B0C3}"/>
              </a:ext>
            </a:extLst>
          </p:cNvPr>
          <p:cNvSpPr/>
          <p:nvPr/>
        </p:nvSpPr>
        <p:spPr>
          <a:xfrm>
            <a:off x="6910518" y="7886701"/>
            <a:ext cx="1524000" cy="1333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325D021F-EDA0-4A1C-A4C6-9B1C66379CA1}"/>
              </a:ext>
            </a:extLst>
          </p:cNvPr>
          <p:cNvSpPr/>
          <p:nvPr/>
        </p:nvSpPr>
        <p:spPr>
          <a:xfrm rot="5400000">
            <a:off x="8801142" y="2376420"/>
            <a:ext cx="391885" cy="362857"/>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DB623477-F044-457C-9684-F4B8C6B3F26A}"/>
              </a:ext>
            </a:extLst>
          </p:cNvPr>
          <p:cNvSpPr/>
          <p:nvPr/>
        </p:nvSpPr>
        <p:spPr>
          <a:xfrm rot="1951718">
            <a:off x="7521781" y="3830867"/>
            <a:ext cx="391885" cy="362857"/>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D1C98F42-B55E-4013-866F-519CC71E1627}"/>
              </a:ext>
            </a:extLst>
          </p:cNvPr>
          <p:cNvSpPr/>
          <p:nvPr/>
        </p:nvSpPr>
        <p:spPr>
          <a:xfrm rot="11967151">
            <a:off x="8481979" y="3450262"/>
            <a:ext cx="391885" cy="362857"/>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9A9492A6-F49A-411D-A269-86F9CA507181}"/>
              </a:ext>
            </a:extLst>
          </p:cNvPr>
          <p:cNvSpPr/>
          <p:nvPr/>
        </p:nvSpPr>
        <p:spPr>
          <a:xfrm rot="5400000">
            <a:off x="2813998" y="2376420"/>
            <a:ext cx="391885" cy="362857"/>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F0ADA773-2FC5-4577-A3D0-0FD5FD85E510}"/>
              </a:ext>
            </a:extLst>
          </p:cNvPr>
          <p:cNvSpPr/>
          <p:nvPr/>
        </p:nvSpPr>
        <p:spPr>
          <a:xfrm rot="1951718">
            <a:off x="1534637" y="3830867"/>
            <a:ext cx="391885" cy="362857"/>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10E658D8-3F48-447A-BE13-D339445E80DD}"/>
              </a:ext>
            </a:extLst>
          </p:cNvPr>
          <p:cNvSpPr/>
          <p:nvPr/>
        </p:nvSpPr>
        <p:spPr>
          <a:xfrm rot="11967151">
            <a:off x="2494835" y="3450262"/>
            <a:ext cx="391885" cy="362857"/>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76EB0E99-B2F9-46CE-A8BE-45F8257D59D0}"/>
              </a:ext>
            </a:extLst>
          </p:cNvPr>
          <p:cNvSpPr/>
          <p:nvPr/>
        </p:nvSpPr>
        <p:spPr>
          <a:xfrm rot="5400000">
            <a:off x="6150574" y="3490646"/>
            <a:ext cx="391885" cy="362857"/>
          </a:xfrm>
          <a:prstGeom prst="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6E1B3E22-81AD-4938-A29E-49A1C29D70FA}"/>
              </a:ext>
            </a:extLst>
          </p:cNvPr>
          <p:cNvSpPr/>
          <p:nvPr/>
        </p:nvSpPr>
        <p:spPr>
          <a:xfrm rot="5400000">
            <a:off x="148914" y="3490645"/>
            <a:ext cx="391885" cy="362857"/>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875004C-ADE9-4D5F-A1C2-7A6E3778824C}"/>
              </a:ext>
            </a:extLst>
          </p:cNvPr>
          <p:cNvSpPr txBox="1"/>
          <p:nvPr/>
        </p:nvSpPr>
        <p:spPr>
          <a:xfrm>
            <a:off x="9825791" y="5267308"/>
            <a:ext cx="2069923" cy="400110"/>
          </a:xfrm>
          <a:prstGeom prst="rect">
            <a:avLst/>
          </a:prstGeom>
          <a:noFill/>
        </p:spPr>
        <p:txBody>
          <a:bodyPr wrap="square" rtlCol="0">
            <a:spAutoFit/>
          </a:bodyPr>
          <a:lstStyle/>
          <a:p>
            <a:pPr algn="ctr"/>
            <a:r>
              <a:rPr lang="en-US" sz="2000" b="1" i="1" dirty="0">
                <a:solidFill>
                  <a:srgbClr val="00FF00"/>
                </a:solidFill>
                <a:latin typeface="Helvetica Neue"/>
              </a:rPr>
              <a:t>True Positive</a:t>
            </a:r>
          </a:p>
        </p:txBody>
      </p:sp>
      <p:sp>
        <p:nvSpPr>
          <p:cNvPr id="21" name="TextBox 20">
            <a:extLst>
              <a:ext uri="{FF2B5EF4-FFF2-40B4-BE49-F238E27FC236}">
                <a16:creationId xmlns:a16="http://schemas.microsoft.com/office/drawing/2014/main" id="{3B182CB0-5811-46B8-8F2C-1593C1E021EE}"/>
              </a:ext>
            </a:extLst>
          </p:cNvPr>
          <p:cNvSpPr txBox="1"/>
          <p:nvPr/>
        </p:nvSpPr>
        <p:spPr>
          <a:xfrm>
            <a:off x="9825791" y="5616049"/>
            <a:ext cx="2069923" cy="400110"/>
          </a:xfrm>
          <a:prstGeom prst="rect">
            <a:avLst/>
          </a:prstGeom>
          <a:noFill/>
        </p:spPr>
        <p:txBody>
          <a:bodyPr wrap="square" rtlCol="0">
            <a:spAutoFit/>
          </a:bodyPr>
          <a:lstStyle/>
          <a:p>
            <a:pPr algn="ctr"/>
            <a:r>
              <a:rPr lang="en-US" sz="2000" b="1" i="1" dirty="0">
                <a:solidFill>
                  <a:srgbClr val="FF0000"/>
                </a:solidFill>
                <a:latin typeface="Helvetica Neue"/>
              </a:rPr>
              <a:t>False Positive</a:t>
            </a:r>
          </a:p>
        </p:txBody>
      </p:sp>
      <p:sp>
        <p:nvSpPr>
          <p:cNvPr id="22" name="TextBox 21">
            <a:extLst>
              <a:ext uri="{FF2B5EF4-FFF2-40B4-BE49-F238E27FC236}">
                <a16:creationId xmlns:a16="http://schemas.microsoft.com/office/drawing/2014/main" id="{838DF19F-8B72-426B-A596-6C4C682E3021}"/>
              </a:ext>
            </a:extLst>
          </p:cNvPr>
          <p:cNvSpPr txBox="1"/>
          <p:nvPr/>
        </p:nvSpPr>
        <p:spPr>
          <a:xfrm>
            <a:off x="9825791" y="5964790"/>
            <a:ext cx="2069923" cy="400110"/>
          </a:xfrm>
          <a:prstGeom prst="rect">
            <a:avLst/>
          </a:prstGeom>
          <a:noFill/>
        </p:spPr>
        <p:txBody>
          <a:bodyPr wrap="square" rtlCol="0">
            <a:spAutoFit/>
          </a:bodyPr>
          <a:lstStyle/>
          <a:p>
            <a:pPr algn="ctr"/>
            <a:r>
              <a:rPr lang="en-US" sz="2000" b="1" i="1" dirty="0">
                <a:solidFill>
                  <a:srgbClr val="0000FF"/>
                </a:solidFill>
                <a:latin typeface="Helvetica Neue"/>
              </a:rPr>
              <a:t>False Negative</a:t>
            </a:r>
          </a:p>
        </p:txBody>
      </p:sp>
      <p:sp>
        <p:nvSpPr>
          <p:cNvPr id="2" name="Rounded Rectangle 1">
            <a:extLst>
              <a:ext uri="{FF2B5EF4-FFF2-40B4-BE49-F238E27FC236}">
                <a16:creationId xmlns:a16="http://schemas.microsoft.com/office/drawing/2014/main" id="{F018700A-A6FE-3638-A9A6-805DA4CD0DFF}"/>
              </a:ext>
            </a:extLst>
          </p:cNvPr>
          <p:cNvSpPr/>
          <p:nvPr/>
        </p:nvSpPr>
        <p:spPr>
          <a:xfrm>
            <a:off x="1175762" y="115653"/>
            <a:ext cx="1920240" cy="843148"/>
          </a:xfrm>
          <a:prstGeom prst="roundRect">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Image Segmentation</a:t>
            </a:r>
          </a:p>
        </p:txBody>
      </p:sp>
    </p:spTree>
    <p:extLst>
      <p:ext uri="{BB962C8B-B14F-4D97-AF65-F5344CB8AC3E}">
        <p14:creationId xmlns:p14="http://schemas.microsoft.com/office/powerpoint/2010/main" val="4134472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917445" y="1261816"/>
            <a:ext cx="2716040" cy="655035"/>
          </a:xfrm>
        </p:spPr>
        <p:txBody>
          <a:bodyPr>
            <a:noAutofit/>
          </a:bodyPr>
          <a:lstStyle/>
          <a:p>
            <a:pPr marL="182880" indent="-182880" algn="ctr">
              <a:spcBef>
                <a:spcPts val="480"/>
              </a:spcBef>
              <a:buNone/>
            </a:pPr>
            <a:r>
              <a:rPr lang="en-US" sz="2800" b="1" dirty="0">
                <a:solidFill>
                  <a:srgbClr val="105649"/>
                </a:solidFill>
              </a:rPr>
              <a:t>Traumatic Injury</a:t>
            </a:r>
          </a:p>
          <a:p>
            <a:pPr marL="182880" indent="-182880">
              <a:spcBef>
                <a:spcPts val="480"/>
              </a:spcBef>
            </a:pPr>
            <a:endParaRPr lang="en-US" sz="2000" dirty="0"/>
          </a:p>
        </p:txBody>
      </p:sp>
      <p:sp>
        <p:nvSpPr>
          <p:cNvPr id="3" name="Text Placeholder 2"/>
          <p:cNvSpPr>
            <a:spLocks noGrp="1"/>
          </p:cNvSpPr>
          <p:nvPr>
            <p:ph type="body" sz="quarter" idx="15"/>
          </p:nvPr>
        </p:nvSpPr>
        <p:spPr/>
        <p:txBody>
          <a:bodyPr/>
          <a:lstStyle/>
          <a:p>
            <a:r>
              <a:rPr lang="en-US" b="1" dirty="0"/>
              <a:t>Post-traumatic Elbow Contracture</a:t>
            </a:r>
          </a:p>
        </p:txBody>
      </p:sp>
      <p:sp>
        <p:nvSpPr>
          <p:cNvPr id="4" name="Content Placeholder 3"/>
          <p:cNvSpPr>
            <a:spLocks noGrp="1"/>
          </p:cNvSpPr>
          <p:nvPr>
            <p:ph sz="quarter" idx="19"/>
          </p:nvPr>
        </p:nvSpPr>
        <p:spPr>
          <a:xfrm>
            <a:off x="8133653" y="6436667"/>
            <a:ext cx="4094588" cy="502832"/>
          </a:xfrm>
        </p:spPr>
        <p:txBody>
          <a:bodyPr>
            <a:noAutofit/>
          </a:bodyPr>
          <a:lstStyle/>
          <a:p>
            <a:pPr algn="r"/>
            <a:r>
              <a:rPr lang="en-US" sz="1050" baseline="30000" dirty="0">
                <a:ea typeface="Times New Roman" panose="02020603050405020304" pitchFamily="18" charset="0"/>
              </a:rPr>
              <a:t>1</a:t>
            </a:r>
            <a:r>
              <a:rPr lang="en-US" sz="1050" dirty="0">
                <a:ea typeface="Times New Roman" panose="02020603050405020304" pitchFamily="18" charset="0"/>
              </a:rPr>
              <a:t>Morrey+ JBJS 1981;  </a:t>
            </a:r>
            <a:r>
              <a:rPr lang="en-US" sz="1050" baseline="30000" dirty="0">
                <a:ea typeface="Times New Roman" panose="02020603050405020304" pitchFamily="18" charset="0"/>
              </a:rPr>
              <a:t>2</a:t>
            </a:r>
            <a:r>
              <a:rPr lang="en-US" sz="1050" dirty="0">
                <a:ea typeface="Times New Roman" panose="02020603050405020304" pitchFamily="18" charset="0"/>
              </a:rPr>
              <a:t>Kuhn+ OCNA 2008; </a:t>
            </a:r>
            <a:r>
              <a:rPr lang="en-US" sz="1050" baseline="30000" dirty="0">
                <a:ea typeface="Times New Roman" panose="02020603050405020304" pitchFamily="18" charset="0"/>
              </a:rPr>
              <a:t>3</a:t>
            </a:r>
            <a:r>
              <a:rPr lang="en-US" sz="1050" dirty="0">
                <a:ea typeface="Times New Roman" panose="02020603050405020304" pitchFamily="18" charset="0"/>
              </a:rPr>
              <a:t>Anakwe+ JBJS 2011; </a:t>
            </a:r>
            <a:br>
              <a:rPr lang="en-US" sz="1050" dirty="0">
                <a:ea typeface="Times New Roman" panose="02020603050405020304" pitchFamily="18" charset="0"/>
              </a:rPr>
            </a:br>
            <a:r>
              <a:rPr lang="en-US" sz="1050" baseline="30000" dirty="0">
                <a:ea typeface="Times New Roman" panose="02020603050405020304" pitchFamily="18" charset="0"/>
              </a:rPr>
              <a:t>4</a:t>
            </a:r>
            <a:r>
              <a:rPr lang="en-US" sz="1050" dirty="0">
                <a:ea typeface="Times New Roman" panose="02020603050405020304" pitchFamily="18" charset="0"/>
              </a:rPr>
              <a:t>Bryce+ OCNA 2008; </a:t>
            </a:r>
            <a:r>
              <a:rPr lang="en-US" sz="1050" baseline="30000" dirty="0">
                <a:ea typeface="Times New Roman" panose="02020603050405020304" pitchFamily="18" charset="0"/>
              </a:rPr>
              <a:t>5</a:t>
            </a:r>
            <a:r>
              <a:rPr lang="en-US" sz="1050" dirty="0">
                <a:ea typeface="Times New Roman" panose="02020603050405020304" pitchFamily="18" charset="0"/>
              </a:rPr>
              <a:t>Myden+ JSES 2011</a:t>
            </a:r>
            <a:endParaRPr lang="en-US" sz="1050" dirty="0"/>
          </a:p>
        </p:txBody>
      </p:sp>
      <p:sp>
        <p:nvSpPr>
          <p:cNvPr id="15" name="Content Placeholder 1"/>
          <p:cNvSpPr txBox="1">
            <a:spLocks/>
          </p:cNvSpPr>
          <p:nvPr/>
        </p:nvSpPr>
        <p:spPr>
          <a:xfrm>
            <a:off x="8448267" y="4468068"/>
            <a:ext cx="2763816" cy="18559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82880" indent="-182880">
              <a:spcBef>
                <a:spcPts val="480"/>
              </a:spcBef>
            </a:pPr>
            <a:r>
              <a:rPr lang="en-US" sz="1600" dirty="0"/>
              <a:t>Loss of joint motion and permanent stiffness</a:t>
            </a:r>
            <a:r>
              <a:rPr lang="en-US" sz="1600" baseline="30000" dirty="0"/>
              <a:t>3</a:t>
            </a:r>
          </a:p>
          <a:p>
            <a:pPr marL="182880" indent="-182880">
              <a:spcBef>
                <a:spcPts val="480"/>
              </a:spcBef>
            </a:pPr>
            <a:r>
              <a:rPr lang="en-US" sz="1600" dirty="0"/>
              <a:t>Often 35-55° F-E reduction</a:t>
            </a:r>
            <a:r>
              <a:rPr lang="en-US" sz="1600" baseline="30000" dirty="0"/>
              <a:t>4</a:t>
            </a:r>
            <a:endParaRPr lang="en-US" sz="1600" dirty="0"/>
          </a:p>
          <a:p>
            <a:pPr marL="182880" indent="-182880">
              <a:spcBef>
                <a:spcPts val="480"/>
              </a:spcBef>
            </a:pPr>
            <a:r>
              <a:rPr lang="en-US" sz="1600" dirty="0"/>
              <a:t>Affects up to 12% of patients following elbow injury</a:t>
            </a:r>
            <a:r>
              <a:rPr lang="en-US" sz="1600" baseline="30000" dirty="0"/>
              <a:t>5</a:t>
            </a:r>
          </a:p>
          <a:p>
            <a:pPr marL="182880" indent="-182880">
              <a:spcBef>
                <a:spcPts val="480"/>
              </a:spcBef>
            </a:pPr>
            <a:r>
              <a:rPr lang="en-US" sz="1600" dirty="0"/>
              <a:t>Debilitating condition</a:t>
            </a:r>
          </a:p>
          <a:p>
            <a:pPr marL="182880" indent="-182880">
              <a:spcBef>
                <a:spcPts val="480"/>
              </a:spcBef>
            </a:pPr>
            <a:endParaRPr lang="en-US" sz="1600" dirty="0"/>
          </a:p>
        </p:txBody>
      </p:sp>
      <p:pic>
        <p:nvPicPr>
          <p:cNvPr id="8" name="Picture 7"/>
          <p:cNvPicPr>
            <a:picLocks noChangeAspect="1"/>
          </p:cNvPicPr>
          <p:nvPr/>
        </p:nvPicPr>
        <p:blipFill>
          <a:blip r:embed="rId3" cstate="email">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tretch>
            <a:fillRect/>
          </a:stretch>
        </p:blipFill>
        <p:spPr>
          <a:xfrm>
            <a:off x="474833" y="2122714"/>
            <a:ext cx="1784450" cy="1479043"/>
          </a:xfrm>
          <a:prstGeom prst="rect">
            <a:avLst/>
          </a:prstGeom>
        </p:spPr>
      </p:pic>
      <p:pic>
        <p:nvPicPr>
          <p:cNvPr id="9" name="Picture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16247" y="3719398"/>
            <a:ext cx="3471340" cy="2522567"/>
          </a:xfrm>
          <a:prstGeom prst="rect">
            <a:avLst/>
          </a:prstGeom>
        </p:spPr>
      </p:pic>
      <p:sp>
        <p:nvSpPr>
          <p:cNvPr id="11" name="TextBox 10"/>
          <p:cNvSpPr txBox="1"/>
          <p:nvPr/>
        </p:nvSpPr>
        <p:spPr>
          <a:xfrm>
            <a:off x="2138666" y="4818314"/>
            <a:ext cx="758362" cy="256374"/>
          </a:xfrm>
          <a:prstGeom prst="rect">
            <a:avLst/>
          </a:prstGeom>
          <a:solidFill>
            <a:schemeClr val="bg1"/>
          </a:solidFill>
        </p:spPr>
        <p:txBody>
          <a:bodyPr vert="horz" wrap="none" lIns="91440" tIns="45720" rIns="91440" bIns="45720" rtlCol="0" anchor="ctr">
            <a:noAutofit/>
          </a:bodyPr>
          <a:lstStyle/>
          <a:p>
            <a:r>
              <a:rPr lang="en-US" sz="1400" dirty="0"/>
              <a:t>Flexion</a:t>
            </a:r>
          </a:p>
        </p:txBody>
      </p:sp>
      <p:sp>
        <p:nvSpPr>
          <p:cNvPr id="19" name="TextBox 18"/>
          <p:cNvSpPr txBox="1"/>
          <p:nvPr/>
        </p:nvSpPr>
        <p:spPr>
          <a:xfrm>
            <a:off x="3168871" y="4815378"/>
            <a:ext cx="924568" cy="256374"/>
          </a:xfrm>
          <a:prstGeom prst="rect">
            <a:avLst/>
          </a:prstGeom>
          <a:solidFill>
            <a:schemeClr val="bg1"/>
          </a:solidFill>
        </p:spPr>
        <p:txBody>
          <a:bodyPr vert="horz" wrap="none" lIns="91440" tIns="45720" rIns="91440" bIns="45720" rtlCol="0" anchor="ctr">
            <a:noAutofit/>
          </a:bodyPr>
          <a:lstStyle/>
          <a:p>
            <a:r>
              <a:rPr lang="en-US" sz="1400" dirty="0"/>
              <a:t>Extension</a:t>
            </a:r>
          </a:p>
        </p:txBody>
      </p:sp>
      <p:sp>
        <p:nvSpPr>
          <p:cNvPr id="20" name="TextBox 19"/>
          <p:cNvSpPr txBox="1"/>
          <p:nvPr/>
        </p:nvSpPr>
        <p:spPr>
          <a:xfrm>
            <a:off x="813841" y="6045255"/>
            <a:ext cx="924568" cy="256374"/>
          </a:xfrm>
          <a:prstGeom prst="rect">
            <a:avLst/>
          </a:prstGeom>
          <a:solidFill>
            <a:schemeClr val="bg1"/>
          </a:solidFill>
        </p:spPr>
        <p:txBody>
          <a:bodyPr vert="horz" wrap="none" lIns="91440" tIns="45720" rIns="91440" bIns="45720" rtlCol="0" anchor="ctr">
            <a:noAutofit/>
          </a:bodyPr>
          <a:lstStyle/>
          <a:p>
            <a:r>
              <a:rPr lang="en-US" sz="1400" dirty="0"/>
              <a:t>Supination</a:t>
            </a:r>
          </a:p>
        </p:txBody>
      </p:sp>
      <p:sp>
        <p:nvSpPr>
          <p:cNvPr id="21" name="TextBox 20"/>
          <p:cNvSpPr txBox="1"/>
          <p:nvPr/>
        </p:nvSpPr>
        <p:spPr>
          <a:xfrm>
            <a:off x="1964260" y="6045255"/>
            <a:ext cx="703839" cy="256374"/>
          </a:xfrm>
          <a:prstGeom prst="rect">
            <a:avLst/>
          </a:prstGeom>
          <a:solidFill>
            <a:schemeClr val="bg1"/>
          </a:solidFill>
        </p:spPr>
        <p:txBody>
          <a:bodyPr vert="horz" wrap="none" lIns="91440" tIns="45720" rIns="91440" bIns="45720" rtlCol="0" anchor="ctr">
            <a:noAutofit/>
          </a:bodyPr>
          <a:lstStyle/>
          <a:p>
            <a:r>
              <a:rPr lang="en-US" sz="1400" dirty="0"/>
              <a:t>Neutral</a:t>
            </a:r>
          </a:p>
        </p:txBody>
      </p:sp>
      <p:sp>
        <p:nvSpPr>
          <p:cNvPr id="22" name="TextBox 21"/>
          <p:cNvSpPr txBox="1"/>
          <p:nvPr/>
        </p:nvSpPr>
        <p:spPr>
          <a:xfrm>
            <a:off x="2897028" y="6045255"/>
            <a:ext cx="874372" cy="256374"/>
          </a:xfrm>
          <a:prstGeom prst="rect">
            <a:avLst/>
          </a:prstGeom>
          <a:solidFill>
            <a:schemeClr val="bg1"/>
          </a:solidFill>
        </p:spPr>
        <p:txBody>
          <a:bodyPr vert="horz" wrap="none" lIns="91440" tIns="45720" rIns="91440" bIns="45720" rtlCol="0" anchor="ctr">
            <a:noAutofit/>
          </a:bodyPr>
          <a:lstStyle/>
          <a:p>
            <a:r>
              <a:rPr lang="en-US" sz="1400" dirty="0"/>
              <a:t>Pronation</a:t>
            </a:r>
          </a:p>
        </p:txBody>
      </p:sp>
      <p:sp>
        <p:nvSpPr>
          <p:cNvPr id="23" name="TextBox 22"/>
          <p:cNvSpPr txBox="1"/>
          <p:nvPr/>
        </p:nvSpPr>
        <p:spPr>
          <a:xfrm>
            <a:off x="1572371" y="2842695"/>
            <a:ext cx="758362" cy="256374"/>
          </a:xfrm>
          <a:prstGeom prst="rect">
            <a:avLst/>
          </a:prstGeom>
          <a:noFill/>
        </p:spPr>
        <p:txBody>
          <a:bodyPr vert="horz" wrap="none" lIns="91440" tIns="45720" rIns="91440" bIns="45720" rtlCol="0" anchor="ctr">
            <a:noAutofit/>
          </a:bodyPr>
          <a:lstStyle/>
          <a:p>
            <a:r>
              <a:rPr lang="en-US" sz="1400" dirty="0"/>
              <a:t>Radius</a:t>
            </a:r>
          </a:p>
        </p:txBody>
      </p:sp>
      <p:sp>
        <p:nvSpPr>
          <p:cNvPr id="25" name="TextBox 24"/>
          <p:cNvSpPr txBox="1"/>
          <p:nvPr/>
        </p:nvSpPr>
        <p:spPr>
          <a:xfrm>
            <a:off x="1536646" y="3247028"/>
            <a:ext cx="758362" cy="256374"/>
          </a:xfrm>
          <a:prstGeom prst="rect">
            <a:avLst/>
          </a:prstGeom>
          <a:noFill/>
        </p:spPr>
        <p:txBody>
          <a:bodyPr vert="horz" wrap="none" lIns="91440" tIns="45720" rIns="91440" bIns="45720" rtlCol="0" anchor="ctr">
            <a:noAutofit/>
          </a:bodyPr>
          <a:lstStyle/>
          <a:p>
            <a:r>
              <a:rPr lang="en-US" sz="1400" dirty="0"/>
              <a:t>Ulna</a:t>
            </a:r>
          </a:p>
        </p:txBody>
      </p:sp>
      <p:sp>
        <p:nvSpPr>
          <p:cNvPr id="26" name="TextBox 25"/>
          <p:cNvSpPr txBox="1"/>
          <p:nvPr/>
        </p:nvSpPr>
        <p:spPr>
          <a:xfrm>
            <a:off x="334844" y="2258742"/>
            <a:ext cx="758362" cy="256374"/>
          </a:xfrm>
          <a:prstGeom prst="rect">
            <a:avLst/>
          </a:prstGeom>
          <a:noFill/>
        </p:spPr>
        <p:txBody>
          <a:bodyPr vert="horz" wrap="none" lIns="91440" tIns="45720" rIns="91440" bIns="45720" rtlCol="0" anchor="ctr">
            <a:noAutofit/>
          </a:bodyPr>
          <a:lstStyle/>
          <a:p>
            <a:r>
              <a:rPr lang="en-US" sz="1400" dirty="0"/>
              <a:t>Humerus</a:t>
            </a:r>
          </a:p>
        </p:txBody>
      </p:sp>
      <p:pic>
        <p:nvPicPr>
          <p:cNvPr id="1028" name="Picture 4" descr="An external file that holds a picture, illustration, etc.&#10;Object name is 10.1177_1758573217694163-fig1.jpg"/>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rot="5400000">
            <a:off x="5352649" y="2350502"/>
            <a:ext cx="1845632" cy="2286000"/>
          </a:xfrm>
          <a:prstGeom prst="rect">
            <a:avLst/>
          </a:prstGeom>
          <a:noFill/>
          <a:extLst>
            <a:ext uri="{909E8E84-426E-40DD-AFC4-6F175D3DCCD1}">
              <a14:hiddenFill xmlns:a14="http://schemas.microsoft.com/office/drawing/2010/main">
                <a:solidFill>
                  <a:srgbClr val="FFFFFF"/>
                </a:solidFill>
              </a14:hiddenFill>
            </a:ext>
          </a:extLst>
        </p:spPr>
      </p:pic>
      <p:sp>
        <p:nvSpPr>
          <p:cNvPr id="31" name="Content Placeholder 1"/>
          <p:cNvSpPr txBox="1">
            <a:spLocks/>
          </p:cNvSpPr>
          <p:nvPr/>
        </p:nvSpPr>
        <p:spPr>
          <a:xfrm>
            <a:off x="978343" y="1261816"/>
            <a:ext cx="3251948" cy="895657"/>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82880" indent="-182880" algn="ctr">
              <a:spcBef>
                <a:spcPts val="0"/>
              </a:spcBef>
              <a:buFont typeface="Arial"/>
              <a:buNone/>
            </a:pPr>
            <a:r>
              <a:rPr lang="en-US" sz="2800" b="1" dirty="0">
                <a:solidFill>
                  <a:srgbClr val="105649"/>
                </a:solidFill>
              </a:rPr>
              <a:t>Normal Anatomy</a:t>
            </a:r>
          </a:p>
          <a:p>
            <a:pPr marL="182880" indent="-182880" algn="ctr">
              <a:spcBef>
                <a:spcPts val="0"/>
              </a:spcBef>
              <a:buFont typeface="Arial"/>
              <a:buNone/>
            </a:pPr>
            <a:r>
              <a:rPr lang="en-US" sz="2800" b="1" dirty="0">
                <a:solidFill>
                  <a:srgbClr val="105649"/>
                </a:solidFill>
              </a:rPr>
              <a:t>and Function</a:t>
            </a:r>
          </a:p>
          <a:p>
            <a:pPr marL="182880" indent="-182880">
              <a:spcBef>
                <a:spcPts val="480"/>
              </a:spcBef>
            </a:pPr>
            <a:endParaRPr lang="en-US" sz="2000" dirty="0"/>
          </a:p>
        </p:txBody>
      </p:sp>
      <p:pic>
        <p:nvPicPr>
          <p:cNvPr id="13" name="Picture 12"/>
          <p:cNvPicPr>
            <a:picLocks noChangeAspect="1"/>
          </p:cNvPicPr>
          <p:nvPr/>
        </p:nvPicPr>
        <p:blipFill rotWithShape="1">
          <a:blip r:embed="rId7" cstate="email">
            <a:extLst>
              <a:ext uri="{28A0092B-C50C-407E-A947-70E740481C1C}">
                <a14:useLocalDpi xmlns:a14="http://schemas.microsoft.com/office/drawing/2010/main"/>
              </a:ext>
            </a:extLst>
          </a:blip>
          <a:srcRect t="-65"/>
          <a:stretch/>
        </p:blipFill>
        <p:spPr>
          <a:xfrm>
            <a:off x="5132465" y="4649589"/>
            <a:ext cx="2286000" cy="1924186"/>
          </a:xfrm>
          <a:prstGeom prst="rect">
            <a:avLst/>
          </a:prstGeom>
        </p:spPr>
      </p:pic>
      <p:sp>
        <p:nvSpPr>
          <p:cNvPr id="33" name="TextBox 14"/>
          <p:cNvSpPr txBox="1"/>
          <p:nvPr/>
        </p:nvSpPr>
        <p:spPr>
          <a:xfrm>
            <a:off x="5484048" y="6145545"/>
            <a:ext cx="1582835" cy="388672"/>
          </a:xfrm>
          <a:prstGeom prst="rect">
            <a:avLst/>
          </a:prstGeom>
        </p:spPr>
        <p:txBody>
          <a:bodyPr vert="horz" wrap="none" lIns="91440" tIns="45720" rIns="91440" bIns="4572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000" dirty="0">
                <a:solidFill>
                  <a:schemeClr val="bg1"/>
                </a:solidFill>
              </a:rPr>
              <a:t>Complex fracture</a:t>
            </a:r>
          </a:p>
        </p:txBody>
      </p:sp>
      <p:pic>
        <p:nvPicPr>
          <p:cNvPr id="14" name="Picture 1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821165" y="4003804"/>
            <a:ext cx="560881" cy="396274"/>
          </a:xfrm>
          <a:prstGeom prst="rect">
            <a:avLst/>
          </a:prstGeom>
        </p:spPr>
      </p:pic>
      <p:sp>
        <p:nvSpPr>
          <p:cNvPr id="10" name="TextBox 14"/>
          <p:cNvSpPr txBox="1"/>
          <p:nvPr/>
        </p:nvSpPr>
        <p:spPr>
          <a:xfrm>
            <a:off x="5484048" y="4037078"/>
            <a:ext cx="1582835" cy="388672"/>
          </a:xfrm>
          <a:prstGeom prst="rect">
            <a:avLst/>
          </a:prstGeom>
        </p:spPr>
        <p:txBody>
          <a:bodyPr vert="horz" wrap="none" lIns="91440" tIns="45720" rIns="91440" bIns="4572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000" dirty="0">
                <a:solidFill>
                  <a:schemeClr val="bg1"/>
                </a:solidFill>
              </a:rPr>
              <a:t>Simple dislocation</a:t>
            </a:r>
          </a:p>
        </p:txBody>
      </p:sp>
      <p:sp>
        <p:nvSpPr>
          <p:cNvPr id="38" name="Content Placeholder 1"/>
          <p:cNvSpPr txBox="1">
            <a:spLocks/>
          </p:cNvSpPr>
          <p:nvPr/>
        </p:nvSpPr>
        <p:spPr>
          <a:xfrm>
            <a:off x="8282195" y="1261816"/>
            <a:ext cx="2973787" cy="9523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82880" indent="-182880" algn="ctr">
              <a:spcBef>
                <a:spcPts val="0"/>
              </a:spcBef>
              <a:buFont typeface="Arial"/>
              <a:buNone/>
            </a:pPr>
            <a:r>
              <a:rPr lang="en-US" sz="2800" b="1" dirty="0">
                <a:solidFill>
                  <a:srgbClr val="105649"/>
                </a:solidFill>
              </a:rPr>
              <a:t>Post-traumatic</a:t>
            </a:r>
          </a:p>
          <a:p>
            <a:pPr marL="182880" indent="-182880" algn="ctr">
              <a:spcBef>
                <a:spcPts val="0"/>
              </a:spcBef>
              <a:buFont typeface="Arial"/>
              <a:buNone/>
            </a:pPr>
            <a:r>
              <a:rPr lang="en-US" sz="2800" b="1" dirty="0">
                <a:solidFill>
                  <a:srgbClr val="105649"/>
                </a:solidFill>
              </a:rPr>
              <a:t>Joint Contracture</a:t>
            </a:r>
          </a:p>
          <a:p>
            <a:pPr marL="182880" indent="-182880" algn="ctr">
              <a:spcBef>
                <a:spcPts val="480"/>
              </a:spcBef>
            </a:pPr>
            <a:endParaRPr lang="en-US" sz="2000" dirty="0"/>
          </a:p>
        </p:txBody>
      </p:sp>
      <p:pic>
        <p:nvPicPr>
          <p:cNvPr id="18" name="Picture 1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461901" y="2318766"/>
            <a:ext cx="2614375" cy="1955288"/>
          </a:xfrm>
          <a:prstGeom prst="rect">
            <a:avLst/>
          </a:prstGeom>
        </p:spPr>
      </p:pic>
      <p:sp>
        <p:nvSpPr>
          <p:cNvPr id="40" name="Content Placeholder 1"/>
          <p:cNvSpPr txBox="1">
            <a:spLocks/>
          </p:cNvSpPr>
          <p:nvPr/>
        </p:nvSpPr>
        <p:spPr>
          <a:xfrm>
            <a:off x="2550241" y="2451202"/>
            <a:ext cx="2092317" cy="116019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480"/>
              </a:spcBef>
              <a:buNone/>
            </a:pPr>
            <a:r>
              <a:rPr lang="en-US" sz="1600" b="1" dirty="0"/>
              <a:t>Range-of-motion</a:t>
            </a:r>
            <a:r>
              <a:rPr lang="en-US" sz="1600" b="1" baseline="30000" dirty="0"/>
              <a:t>1</a:t>
            </a:r>
          </a:p>
          <a:p>
            <a:pPr marL="182880" indent="-182880">
              <a:spcBef>
                <a:spcPts val="480"/>
              </a:spcBef>
            </a:pPr>
            <a:r>
              <a:rPr lang="en-US" sz="1600" dirty="0"/>
              <a:t>F-E: 130-140° (100°)</a:t>
            </a:r>
          </a:p>
          <a:p>
            <a:pPr marL="182880" indent="-182880">
              <a:spcBef>
                <a:spcPts val="480"/>
              </a:spcBef>
            </a:pPr>
            <a:r>
              <a:rPr lang="en-US" sz="1600" dirty="0"/>
              <a:t>P-S: 180° (100°)</a:t>
            </a:r>
          </a:p>
        </p:txBody>
      </p:sp>
      <p:sp>
        <p:nvSpPr>
          <p:cNvPr id="41" name="Content Placeholder 1"/>
          <p:cNvSpPr txBox="1">
            <a:spLocks/>
          </p:cNvSpPr>
          <p:nvPr/>
        </p:nvSpPr>
        <p:spPr>
          <a:xfrm>
            <a:off x="4968277" y="1832028"/>
            <a:ext cx="2614375" cy="58137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480"/>
              </a:spcBef>
              <a:buNone/>
            </a:pPr>
            <a:r>
              <a:rPr lang="en-US" sz="1600" dirty="0"/>
              <a:t>Most commonly dislocated joint in children; #2 in adults</a:t>
            </a:r>
            <a:r>
              <a:rPr lang="en-US" sz="1600" baseline="30000" dirty="0"/>
              <a:t>2</a:t>
            </a:r>
          </a:p>
        </p:txBody>
      </p:sp>
      <p:sp>
        <p:nvSpPr>
          <p:cNvPr id="42" name="TextBox 41">
            <a:extLst>
              <a:ext uri="{FF2B5EF4-FFF2-40B4-BE49-F238E27FC236}">
                <a16:creationId xmlns:a16="http://schemas.microsoft.com/office/drawing/2014/main" id="{FFC95117-8492-D24F-9AF4-0F0A70CE07CB}"/>
              </a:ext>
            </a:extLst>
          </p:cNvPr>
          <p:cNvSpPr txBox="1"/>
          <p:nvPr/>
        </p:nvSpPr>
        <p:spPr>
          <a:xfrm>
            <a:off x="334844" y="3450546"/>
            <a:ext cx="1113404" cy="246221"/>
          </a:xfrm>
          <a:prstGeom prst="rect">
            <a:avLst/>
          </a:prstGeom>
          <a:noFill/>
        </p:spPr>
        <p:txBody>
          <a:bodyPr wrap="square" rtlCol="0">
            <a:spAutoFit/>
          </a:bodyPr>
          <a:lstStyle/>
          <a:p>
            <a:r>
              <a:rPr lang="en-US" sz="1000" dirty="0"/>
              <a:t>ten </a:t>
            </a:r>
            <a:r>
              <a:rPr lang="en-US" sz="1000" dirty="0" err="1"/>
              <a:t>Brinke</a:t>
            </a:r>
            <a:r>
              <a:rPr lang="en-US" sz="1000" dirty="0"/>
              <a:t>+ 2016</a:t>
            </a:r>
          </a:p>
        </p:txBody>
      </p:sp>
      <p:sp>
        <p:nvSpPr>
          <p:cNvPr id="43" name="TextBox 42">
            <a:extLst>
              <a:ext uri="{FF2B5EF4-FFF2-40B4-BE49-F238E27FC236}">
                <a16:creationId xmlns:a16="http://schemas.microsoft.com/office/drawing/2014/main" id="{FFC95117-8492-D24F-9AF4-0F0A70CE07CB}"/>
              </a:ext>
            </a:extLst>
          </p:cNvPr>
          <p:cNvSpPr txBox="1"/>
          <p:nvPr/>
        </p:nvSpPr>
        <p:spPr>
          <a:xfrm>
            <a:off x="3262972" y="6295764"/>
            <a:ext cx="792640" cy="246221"/>
          </a:xfrm>
          <a:prstGeom prst="rect">
            <a:avLst/>
          </a:prstGeom>
          <a:noFill/>
        </p:spPr>
        <p:txBody>
          <a:bodyPr wrap="square" rtlCol="0">
            <a:spAutoFit/>
          </a:bodyPr>
          <a:lstStyle/>
          <a:p>
            <a:r>
              <a:rPr lang="en-US" sz="1000" dirty="0"/>
              <a:t>Chao 1978</a:t>
            </a:r>
          </a:p>
        </p:txBody>
      </p:sp>
      <p:sp>
        <p:nvSpPr>
          <p:cNvPr id="47" name="TextBox 46">
            <a:extLst>
              <a:ext uri="{FF2B5EF4-FFF2-40B4-BE49-F238E27FC236}">
                <a16:creationId xmlns:a16="http://schemas.microsoft.com/office/drawing/2014/main" id="{FFC95117-8492-D24F-9AF4-0F0A70CE07CB}"/>
              </a:ext>
            </a:extLst>
          </p:cNvPr>
          <p:cNvSpPr txBox="1"/>
          <p:nvPr/>
        </p:nvSpPr>
        <p:spPr>
          <a:xfrm>
            <a:off x="6498248" y="4386566"/>
            <a:ext cx="1113404" cy="246221"/>
          </a:xfrm>
          <a:prstGeom prst="rect">
            <a:avLst/>
          </a:prstGeom>
          <a:noFill/>
        </p:spPr>
        <p:txBody>
          <a:bodyPr wrap="square" rtlCol="0">
            <a:spAutoFit/>
          </a:bodyPr>
          <a:lstStyle/>
          <a:p>
            <a:r>
              <a:rPr lang="en-US" sz="1000" dirty="0"/>
              <a:t>Robinson+ 2017</a:t>
            </a:r>
          </a:p>
        </p:txBody>
      </p:sp>
      <p:sp>
        <p:nvSpPr>
          <p:cNvPr id="48" name="TextBox 47">
            <a:extLst>
              <a:ext uri="{FF2B5EF4-FFF2-40B4-BE49-F238E27FC236}">
                <a16:creationId xmlns:a16="http://schemas.microsoft.com/office/drawing/2014/main" id="{FFC95117-8492-D24F-9AF4-0F0A70CE07CB}"/>
              </a:ext>
            </a:extLst>
          </p:cNvPr>
          <p:cNvSpPr txBox="1"/>
          <p:nvPr/>
        </p:nvSpPr>
        <p:spPr>
          <a:xfrm>
            <a:off x="6624736" y="6554640"/>
            <a:ext cx="951721" cy="246221"/>
          </a:xfrm>
          <a:prstGeom prst="rect">
            <a:avLst/>
          </a:prstGeom>
          <a:noFill/>
        </p:spPr>
        <p:txBody>
          <a:bodyPr wrap="square" rtlCol="0">
            <a:spAutoFit/>
          </a:bodyPr>
          <a:lstStyle/>
          <a:p>
            <a:r>
              <a:rPr lang="en-US" sz="1000" dirty="0" err="1"/>
              <a:t>Mader</a:t>
            </a:r>
            <a:r>
              <a:rPr lang="en-US" sz="1000" dirty="0"/>
              <a:t>+ 2014</a:t>
            </a:r>
          </a:p>
        </p:txBody>
      </p:sp>
      <p:sp>
        <p:nvSpPr>
          <p:cNvPr id="49" name="TextBox 48">
            <a:extLst>
              <a:ext uri="{FF2B5EF4-FFF2-40B4-BE49-F238E27FC236}">
                <a16:creationId xmlns:a16="http://schemas.microsoft.com/office/drawing/2014/main" id="{FFC95117-8492-D24F-9AF4-0F0A70CE07CB}"/>
              </a:ext>
            </a:extLst>
          </p:cNvPr>
          <p:cNvSpPr txBox="1"/>
          <p:nvPr/>
        </p:nvSpPr>
        <p:spPr>
          <a:xfrm>
            <a:off x="10316799" y="4244510"/>
            <a:ext cx="912286" cy="246221"/>
          </a:xfrm>
          <a:prstGeom prst="rect">
            <a:avLst/>
          </a:prstGeom>
          <a:noFill/>
        </p:spPr>
        <p:txBody>
          <a:bodyPr wrap="square" rtlCol="0">
            <a:spAutoFit/>
          </a:bodyPr>
          <a:lstStyle/>
          <a:p>
            <a:r>
              <a:rPr lang="en-US" sz="1000" dirty="0" err="1"/>
              <a:t>Pischke</a:t>
            </a:r>
            <a:r>
              <a:rPr lang="en-US" sz="1000" dirty="0"/>
              <a:t> 2014</a:t>
            </a:r>
          </a:p>
        </p:txBody>
      </p:sp>
    </p:spTree>
    <p:extLst>
      <p:ext uri="{BB962C8B-B14F-4D97-AF65-F5344CB8AC3E}">
        <p14:creationId xmlns:p14="http://schemas.microsoft.com/office/powerpoint/2010/main" val="1955661281"/>
      </p:ext>
    </p:extLst>
  </p:cSld>
  <p:clrMapOvr>
    <a:masterClrMapping/>
  </p:clrMapOvr>
  <mc:AlternateContent xmlns:mc="http://schemas.openxmlformats.org/markup-compatibility/2006" xmlns:p14="http://schemas.microsoft.com/office/powerpoint/2010/main">
    <mc:Choice Requires="p14">
      <p:transition spd="slow" p14:dur="2000" advTm="1259"/>
    </mc:Choice>
    <mc:Fallback xmlns="">
      <p:transition spd="slow" advTm="12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5" grpId="0"/>
      <p:bldP spid="33" grpId="0"/>
      <p:bldP spid="10" grpId="0"/>
      <p:bldP spid="38" grpId="0"/>
      <p:bldP spid="41" grpId="0"/>
      <p:bldP spid="47" grpId="0"/>
      <p:bldP spid="48" grpId="0"/>
      <p:bldP spid="4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B63440B-C82A-45BE-895E-9D37F83B70EF}"/>
              </a:ext>
            </a:extLst>
          </p:cNvPr>
          <p:cNvSpPr>
            <a:spLocks noGrp="1"/>
          </p:cNvSpPr>
          <p:nvPr>
            <p:ph type="body" sz="quarter" idx="15"/>
          </p:nvPr>
        </p:nvSpPr>
        <p:spPr>
          <a:xfrm>
            <a:off x="3096002" y="170675"/>
            <a:ext cx="7911164" cy="936011"/>
          </a:xfrm>
        </p:spPr>
        <p:txBody>
          <a:bodyPr>
            <a:normAutofit/>
          </a:bodyPr>
          <a:lstStyle/>
          <a:p>
            <a:r>
              <a:rPr lang="en-US" dirty="0"/>
              <a:t>Tissue/Cell Quantification</a:t>
            </a:r>
          </a:p>
        </p:txBody>
      </p:sp>
      <p:sp>
        <p:nvSpPr>
          <p:cNvPr id="5" name="TextBox 4">
            <a:extLst>
              <a:ext uri="{FF2B5EF4-FFF2-40B4-BE49-F238E27FC236}">
                <a16:creationId xmlns:a16="http://schemas.microsoft.com/office/drawing/2014/main" id="{81052FC4-C8AB-45C4-90F4-54064FA27225}"/>
              </a:ext>
            </a:extLst>
          </p:cNvPr>
          <p:cNvSpPr txBox="1"/>
          <p:nvPr/>
        </p:nvSpPr>
        <p:spPr>
          <a:xfrm>
            <a:off x="5655214" y="1258329"/>
            <a:ext cx="6386732" cy="5367728"/>
          </a:xfrm>
          <a:prstGeom prst="rect">
            <a:avLst/>
          </a:prstGeom>
        </p:spPr>
        <p:txBody>
          <a:bodyPr vert="horz" wrap="square" lIns="91440" tIns="45720" rIns="91440" bIns="45720" rtlCol="0" anchor="ctr">
            <a:noAutofit/>
          </a:bodyPr>
          <a:lstStyle/>
          <a:p>
            <a:r>
              <a:rPr lang="en-US" sz="2800" b="1" dirty="0">
                <a:solidFill>
                  <a:srgbClr val="11584A"/>
                </a:solidFill>
              </a:rPr>
              <a:t>Tissue Level</a:t>
            </a:r>
          </a:p>
          <a:p>
            <a:pPr marL="342900" indent="-342900">
              <a:buFont typeface="Arial" panose="020B0604020202020204" pitchFamily="34" charset="0"/>
              <a:buChar char="•"/>
            </a:pPr>
            <a:r>
              <a:rPr lang="en-US" sz="2400" dirty="0"/>
              <a:t>Tissue thickness/area</a:t>
            </a:r>
          </a:p>
          <a:p>
            <a:pPr marL="342900" indent="-342900">
              <a:buFont typeface="Arial" panose="020B0604020202020204" pitchFamily="34" charset="0"/>
              <a:buChar char="•"/>
            </a:pPr>
            <a:r>
              <a:rPr lang="en-US" sz="2400" dirty="0"/>
              <a:t>Staining intensities</a:t>
            </a:r>
          </a:p>
          <a:p>
            <a:pPr marL="800100" lvl="1" indent="-342900">
              <a:buFont typeface="Arial" panose="020B0604020202020204" pitchFamily="34" charset="0"/>
              <a:buChar char="•"/>
            </a:pPr>
            <a:r>
              <a:rPr lang="en-US" sz="2000" dirty="0"/>
              <a:t>General stains (H&amp;E, </a:t>
            </a:r>
            <a:r>
              <a:rPr lang="en-US" sz="2000" dirty="0" err="1"/>
              <a:t>tol</a:t>
            </a:r>
            <a:r>
              <a:rPr lang="en-US" sz="2000" dirty="0"/>
              <a:t> blue)</a:t>
            </a:r>
          </a:p>
          <a:p>
            <a:pPr marL="800100" lvl="1" indent="-342900">
              <a:buFont typeface="Arial" panose="020B0604020202020204" pitchFamily="34" charset="0"/>
              <a:buChar char="•"/>
            </a:pPr>
            <a:r>
              <a:rPr lang="en-US" sz="2000" dirty="0"/>
              <a:t>Specific targets via immunohistochemistry</a:t>
            </a:r>
          </a:p>
          <a:p>
            <a:pPr lvl="1"/>
            <a:endParaRPr lang="en-US" sz="1200" b="1" dirty="0">
              <a:solidFill>
                <a:srgbClr val="11584A"/>
              </a:solidFill>
            </a:endParaRPr>
          </a:p>
          <a:p>
            <a:r>
              <a:rPr lang="en-US" sz="2800" b="1" dirty="0">
                <a:solidFill>
                  <a:srgbClr val="11584A"/>
                </a:solidFill>
              </a:rPr>
              <a:t>Cellular Level</a:t>
            </a:r>
          </a:p>
          <a:p>
            <a:pPr marL="342900" indent="-342900">
              <a:buFont typeface="Arial" panose="020B0604020202020204" pitchFamily="34" charset="0"/>
              <a:buChar char="•"/>
            </a:pPr>
            <a:r>
              <a:rPr lang="en-US" sz="2400" dirty="0"/>
              <a:t>Morphology</a:t>
            </a:r>
          </a:p>
          <a:p>
            <a:pPr marL="800100" lvl="1" indent="-342900">
              <a:buFont typeface="Arial" panose="020B0604020202020204" pitchFamily="34" charset="0"/>
              <a:buChar char="•"/>
            </a:pPr>
            <a:r>
              <a:rPr lang="en-US" sz="2000" dirty="0"/>
              <a:t>Cell number, perimeter, area, circularity, eccentricity </a:t>
            </a:r>
          </a:p>
          <a:p>
            <a:pPr marL="800100" lvl="1" indent="-342900">
              <a:buFont typeface="Arial" panose="020B0604020202020204" pitchFamily="34" charset="0"/>
              <a:buChar char="•"/>
            </a:pPr>
            <a:r>
              <a:rPr lang="en-US" sz="2000" dirty="0"/>
              <a:t>Nuclear area, circularity, eccentricity</a:t>
            </a:r>
          </a:p>
          <a:p>
            <a:pPr marL="342900" indent="-342900">
              <a:buFont typeface="Arial" panose="020B0604020202020204" pitchFamily="34" charset="0"/>
              <a:buChar char="•"/>
            </a:pPr>
            <a:r>
              <a:rPr lang="en-US" sz="2400" dirty="0"/>
              <a:t>Spatial analysis</a:t>
            </a:r>
          </a:p>
          <a:p>
            <a:pPr marL="800100" lvl="1" indent="-342900">
              <a:buFont typeface="Arial" panose="020B0604020202020204" pitchFamily="34" charset="0"/>
              <a:buChar char="•"/>
            </a:pPr>
            <a:r>
              <a:rPr lang="en-US" sz="2000" dirty="0"/>
              <a:t>Density, number of neighbors, median distance</a:t>
            </a:r>
          </a:p>
          <a:p>
            <a:pPr marL="342900" indent="-342900">
              <a:buFont typeface="Arial" panose="020B0604020202020204" pitchFamily="34" charset="0"/>
              <a:buChar char="•"/>
            </a:pPr>
            <a:r>
              <a:rPr lang="en-US" sz="2400" dirty="0"/>
              <a:t>Staining intensities</a:t>
            </a:r>
          </a:p>
          <a:p>
            <a:pPr marL="800100" lvl="1" indent="-342900">
              <a:buFont typeface="Arial" panose="020B0604020202020204" pitchFamily="34" charset="0"/>
              <a:buChar char="•"/>
            </a:pPr>
            <a:r>
              <a:rPr lang="en-US" sz="2000" dirty="0"/>
              <a:t>Cell marker via immunohistochemistry</a:t>
            </a:r>
          </a:p>
        </p:txBody>
      </p:sp>
      <p:sp>
        <p:nvSpPr>
          <p:cNvPr id="2" name="Rounded Rectangle 1">
            <a:extLst>
              <a:ext uri="{FF2B5EF4-FFF2-40B4-BE49-F238E27FC236}">
                <a16:creationId xmlns:a16="http://schemas.microsoft.com/office/drawing/2014/main" id="{DEF257E6-FF95-D96B-160C-4562177A7E1B}"/>
              </a:ext>
            </a:extLst>
          </p:cNvPr>
          <p:cNvSpPr/>
          <p:nvPr/>
        </p:nvSpPr>
        <p:spPr>
          <a:xfrm>
            <a:off x="1175762" y="115653"/>
            <a:ext cx="1920240" cy="843148"/>
          </a:xfrm>
          <a:prstGeom prst="roundRect">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Morphology &amp; Intensity</a:t>
            </a:r>
          </a:p>
        </p:txBody>
      </p:sp>
      <p:pic>
        <p:nvPicPr>
          <p:cNvPr id="8" name="Picture 7">
            <a:extLst>
              <a:ext uri="{FF2B5EF4-FFF2-40B4-BE49-F238E27FC236}">
                <a16:creationId xmlns:a16="http://schemas.microsoft.com/office/drawing/2014/main" id="{34737E90-F0B1-B260-9E41-E6953C931D4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655"/>
          <a:stretch/>
        </p:blipFill>
        <p:spPr>
          <a:xfrm>
            <a:off x="542439" y="4445563"/>
            <a:ext cx="2698972" cy="1810699"/>
          </a:xfrm>
          <a:prstGeom prst="rect">
            <a:avLst/>
          </a:prstGeom>
          <a:ln w="38100">
            <a:noFill/>
            <a:prstDash val="dash"/>
          </a:ln>
        </p:spPr>
      </p:pic>
      <p:pic>
        <p:nvPicPr>
          <p:cNvPr id="9" name="Picture 8">
            <a:extLst>
              <a:ext uri="{FF2B5EF4-FFF2-40B4-BE49-F238E27FC236}">
                <a16:creationId xmlns:a16="http://schemas.microsoft.com/office/drawing/2014/main" id="{B100E989-10C2-3158-7D61-C9A93D3CE20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658848" y="5255647"/>
            <a:ext cx="2743148" cy="1415069"/>
          </a:xfrm>
          <a:prstGeom prst="rect">
            <a:avLst/>
          </a:prstGeom>
          <a:ln w="28575">
            <a:solidFill>
              <a:srgbClr val="80061B"/>
            </a:solidFill>
            <a:prstDash val="sysDash"/>
          </a:ln>
        </p:spPr>
      </p:pic>
      <p:sp>
        <p:nvSpPr>
          <p:cNvPr id="10" name="Rectangle 9">
            <a:extLst>
              <a:ext uri="{FF2B5EF4-FFF2-40B4-BE49-F238E27FC236}">
                <a16:creationId xmlns:a16="http://schemas.microsoft.com/office/drawing/2014/main" id="{E325AA5D-0131-79ED-EB1F-1262CAE06A92}"/>
              </a:ext>
            </a:extLst>
          </p:cNvPr>
          <p:cNvSpPr>
            <a:spLocks noChangeAspect="1"/>
          </p:cNvSpPr>
          <p:nvPr/>
        </p:nvSpPr>
        <p:spPr>
          <a:xfrm>
            <a:off x="1289006" y="5229692"/>
            <a:ext cx="991880" cy="527986"/>
          </a:xfrm>
          <a:prstGeom prst="rect">
            <a:avLst/>
          </a:prstGeom>
          <a:noFill/>
          <a:ln w="12700">
            <a:solidFill>
              <a:srgbClr val="80061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DC360726-E636-7F6D-96CC-A990BE6D32F9}"/>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2663013" y="1500416"/>
            <a:ext cx="2205043" cy="256032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ABFFC370-A78B-B044-AC36-B1895608D48D}"/>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654983" y="1500415"/>
            <a:ext cx="1507046" cy="246888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C5FD9E37-CDBF-9AC3-6714-1FFC0C4A9AA4}"/>
              </a:ext>
            </a:extLst>
          </p:cNvPr>
          <p:cNvSpPr/>
          <p:nvPr/>
        </p:nvSpPr>
        <p:spPr>
          <a:xfrm rot="16200000">
            <a:off x="-786198" y="2534799"/>
            <a:ext cx="2008677" cy="400110"/>
          </a:xfrm>
          <a:prstGeom prst="rect">
            <a:avLst/>
          </a:prstGeom>
        </p:spPr>
        <p:txBody>
          <a:bodyPr wrap="square">
            <a:spAutoFit/>
          </a:bodyPr>
          <a:lstStyle/>
          <a:p>
            <a:pPr algn="ctr"/>
            <a:r>
              <a:rPr lang="en-US" sz="2000" b="1" dirty="0">
                <a:solidFill>
                  <a:srgbClr val="105649"/>
                </a:solidFill>
              </a:rPr>
              <a:t>Capsule</a:t>
            </a:r>
          </a:p>
        </p:txBody>
      </p:sp>
      <p:sp>
        <p:nvSpPr>
          <p:cNvPr id="14" name="Rectangle 13">
            <a:extLst>
              <a:ext uri="{FF2B5EF4-FFF2-40B4-BE49-F238E27FC236}">
                <a16:creationId xmlns:a16="http://schemas.microsoft.com/office/drawing/2014/main" id="{2C44FADE-911E-A9E9-43B6-0EB407859B18}"/>
              </a:ext>
            </a:extLst>
          </p:cNvPr>
          <p:cNvSpPr/>
          <p:nvPr/>
        </p:nvSpPr>
        <p:spPr>
          <a:xfrm rot="16200000">
            <a:off x="-786199" y="5351385"/>
            <a:ext cx="2008677" cy="400110"/>
          </a:xfrm>
          <a:prstGeom prst="rect">
            <a:avLst/>
          </a:prstGeom>
        </p:spPr>
        <p:txBody>
          <a:bodyPr wrap="square">
            <a:spAutoFit/>
          </a:bodyPr>
          <a:lstStyle/>
          <a:p>
            <a:pPr algn="ctr"/>
            <a:r>
              <a:rPr lang="en-US" sz="2000" b="1" dirty="0">
                <a:solidFill>
                  <a:srgbClr val="105649"/>
                </a:solidFill>
              </a:rPr>
              <a:t>Cartilage</a:t>
            </a:r>
          </a:p>
        </p:txBody>
      </p:sp>
      <p:sp>
        <p:nvSpPr>
          <p:cNvPr id="15" name="Rectangle 14">
            <a:extLst>
              <a:ext uri="{FF2B5EF4-FFF2-40B4-BE49-F238E27FC236}">
                <a16:creationId xmlns:a16="http://schemas.microsoft.com/office/drawing/2014/main" id="{0871E905-052E-323A-BBED-69C8B672DBEE}"/>
              </a:ext>
            </a:extLst>
          </p:cNvPr>
          <p:cNvSpPr/>
          <p:nvPr/>
        </p:nvSpPr>
        <p:spPr>
          <a:xfrm>
            <a:off x="1464775" y="1134126"/>
            <a:ext cx="2008677" cy="400110"/>
          </a:xfrm>
          <a:prstGeom prst="rect">
            <a:avLst/>
          </a:prstGeom>
        </p:spPr>
        <p:txBody>
          <a:bodyPr wrap="square">
            <a:spAutoFit/>
          </a:bodyPr>
          <a:lstStyle/>
          <a:p>
            <a:pPr algn="ctr"/>
            <a:r>
              <a:rPr lang="en-US" sz="2000" b="1" dirty="0">
                <a:solidFill>
                  <a:srgbClr val="105649"/>
                </a:solidFill>
              </a:rPr>
              <a:t>H&amp;E</a:t>
            </a:r>
          </a:p>
        </p:txBody>
      </p:sp>
      <p:sp>
        <p:nvSpPr>
          <p:cNvPr id="16" name="Rectangle 15">
            <a:extLst>
              <a:ext uri="{FF2B5EF4-FFF2-40B4-BE49-F238E27FC236}">
                <a16:creationId xmlns:a16="http://schemas.microsoft.com/office/drawing/2014/main" id="{CFBC9F51-D95D-B293-F8A2-1572F28669E9}"/>
              </a:ext>
            </a:extLst>
          </p:cNvPr>
          <p:cNvSpPr/>
          <p:nvPr/>
        </p:nvSpPr>
        <p:spPr>
          <a:xfrm>
            <a:off x="1401547" y="4056961"/>
            <a:ext cx="2008677" cy="400110"/>
          </a:xfrm>
          <a:prstGeom prst="rect">
            <a:avLst/>
          </a:prstGeom>
        </p:spPr>
        <p:txBody>
          <a:bodyPr wrap="square">
            <a:spAutoFit/>
          </a:bodyPr>
          <a:lstStyle/>
          <a:p>
            <a:pPr algn="ctr"/>
            <a:r>
              <a:rPr lang="en-US" sz="2000" b="1" dirty="0">
                <a:solidFill>
                  <a:srgbClr val="105649"/>
                </a:solidFill>
              </a:rPr>
              <a:t>Tol Blue</a:t>
            </a:r>
          </a:p>
        </p:txBody>
      </p:sp>
      <p:cxnSp>
        <p:nvCxnSpPr>
          <p:cNvPr id="17" name="Straight Connector 16">
            <a:extLst>
              <a:ext uri="{FF2B5EF4-FFF2-40B4-BE49-F238E27FC236}">
                <a16:creationId xmlns:a16="http://schemas.microsoft.com/office/drawing/2014/main" id="{E0FC1B59-FCDE-B522-3758-1A2D4101664E}"/>
              </a:ext>
            </a:extLst>
          </p:cNvPr>
          <p:cNvCxnSpPr>
            <a:cxnSpLocks/>
          </p:cNvCxnSpPr>
          <p:nvPr/>
        </p:nvCxnSpPr>
        <p:spPr>
          <a:xfrm flipV="1">
            <a:off x="1520454" y="1570762"/>
            <a:ext cx="1233504" cy="1175610"/>
          </a:xfrm>
          <a:prstGeom prst="line">
            <a:avLst/>
          </a:prstGeom>
          <a:ln w="19050">
            <a:solidFill>
              <a:srgbClr val="0305FB"/>
            </a:solidFill>
            <a:prstDash val="sysDash"/>
          </a:ln>
          <a:effectLst/>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DD472CC8-74C8-4816-A25B-A8EB5D46055E}"/>
              </a:ext>
            </a:extLst>
          </p:cNvPr>
          <p:cNvCxnSpPr>
            <a:cxnSpLocks/>
          </p:cNvCxnSpPr>
          <p:nvPr/>
        </p:nvCxnSpPr>
        <p:spPr>
          <a:xfrm>
            <a:off x="1673646" y="3458591"/>
            <a:ext cx="1080312" cy="543138"/>
          </a:xfrm>
          <a:prstGeom prst="line">
            <a:avLst/>
          </a:prstGeom>
          <a:ln w="19050">
            <a:solidFill>
              <a:srgbClr val="0305FB"/>
            </a:solidFill>
            <a:prstDash val="sysDash"/>
          </a:ln>
          <a:effectLst/>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4DD77F50-ED7F-B07A-AD85-7CAB0E355189}"/>
              </a:ext>
            </a:extLst>
          </p:cNvPr>
          <p:cNvCxnSpPr>
            <a:cxnSpLocks/>
          </p:cNvCxnSpPr>
          <p:nvPr/>
        </p:nvCxnSpPr>
        <p:spPr>
          <a:xfrm flipV="1">
            <a:off x="2280886" y="5217522"/>
            <a:ext cx="377962" cy="10951"/>
          </a:xfrm>
          <a:prstGeom prst="line">
            <a:avLst/>
          </a:prstGeom>
          <a:ln w="19050">
            <a:solidFill>
              <a:srgbClr val="81051B"/>
            </a:solidFill>
            <a:prstDash val="sysDash"/>
          </a:ln>
          <a:effectLst/>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B40C9689-C948-31A5-6FF9-8E7FCB731F77}"/>
              </a:ext>
            </a:extLst>
          </p:cNvPr>
          <p:cNvCxnSpPr>
            <a:cxnSpLocks/>
          </p:cNvCxnSpPr>
          <p:nvPr/>
        </p:nvCxnSpPr>
        <p:spPr>
          <a:xfrm>
            <a:off x="2260435" y="5757678"/>
            <a:ext cx="398413" cy="929647"/>
          </a:xfrm>
          <a:prstGeom prst="line">
            <a:avLst/>
          </a:prstGeom>
          <a:ln w="19050">
            <a:solidFill>
              <a:srgbClr val="81051B"/>
            </a:solidFill>
            <a:prstDash val="sysDash"/>
          </a:ln>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64553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10" end="1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11" end="1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xEl>
                                              <p:pRg st="12" end="1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xEl>
                                              <p:pRg st="13" end="1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p:bldP spid="14" grpId="0"/>
      <p:bldP spid="15" grpId="0"/>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application&#10;&#10;Description automatically generated">
            <a:extLst>
              <a:ext uri="{FF2B5EF4-FFF2-40B4-BE49-F238E27FC236}">
                <a16:creationId xmlns:a16="http://schemas.microsoft.com/office/drawing/2014/main" id="{BA6FD67F-900F-4ABD-8ACD-6F2D36B6D844}"/>
              </a:ext>
            </a:extLst>
          </p:cNvPr>
          <p:cNvPicPr>
            <a:picLocks noGrp="1" noChangeAspect="1"/>
          </p:cNvPicPr>
          <p:nvPr>
            <p:ph sz="quarter" idx="10"/>
          </p:nvPr>
        </p:nvPicPr>
        <p:blipFill rotWithShape="1">
          <a:blip r:embed="rId2" cstate="email">
            <a:extLst>
              <a:ext uri="{28A0092B-C50C-407E-A947-70E740481C1C}">
                <a14:useLocalDpi xmlns:a14="http://schemas.microsoft.com/office/drawing/2010/main"/>
              </a:ext>
            </a:extLst>
          </a:blip>
          <a:srcRect/>
          <a:stretch/>
        </p:blipFill>
        <p:spPr>
          <a:xfrm>
            <a:off x="2839660" y="1268974"/>
            <a:ext cx="2960052" cy="2286000"/>
          </a:xfrm>
          <a:ln w="28575">
            <a:solidFill>
              <a:srgbClr val="81051B"/>
            </a:solidFill>
            <a:prstDash val="sysDash"/>
          </a:ln>
        </p:spPr>
      </p:pic>
      <p:sp>
        <p:nvSpPr>
          <p:cNvPr id="3" name="Text Placeholder 2">
            <a:extLst>
              <a:ext uri="{FF2B5EF4-FFF2-40B4-BE49-F238E27FC236}">
                <a16:creationId xmlns:a16="http://schemas.microsoft.com/office/drawing/2014/main" id="{30E15915-32AB-42BE-AB9B-0BAEAB2208E9}"/>
              </a:ext>
            </a:extLst>
          </p:cNvPr>
          <p:cNvSpPr>
            <a:spLocks noGrp="1"/>
          </p:cNvSpPr>
          <p:nvPr>
            <p:ph type="body" sz="quarter" idx="15"/>
          </p:nvPr>
        </p:nvSpPr>
        <p:spPr>
          <a:xfrm>
            <a:off x="3096002" y="127643"/>
            <a:ext cx="7911164" cy="936011"/>
          </a:xfrm>
        </p:spPr>
        <p:txBody>
          <a:bodyPr>
            <a:normAutofit fontScale="77500" lnSpcReduction="20000"/>
          </a:bodyPr>
          <a:lstStyle/>
          <a:p>
            <a:r>
              <a:rPr lang="en-US" dirty="0"/>
              <a:t>Capsule Cells</a:t>
            </a:r>
            <a:br>
              <a:rPr lang="en-US" dirty="0"/>
            </a:br>
            <a:r>
              <a:rPr lang="en-US" b="0" i="1" dirty="0"/>
              <a:t>Nuclear Morphology and Connectivity</a:t>
            </a:r>
          </a:p>
        </p:txBody>
      </p:sp>
      <p:grpSp>
        <p:nvGrpSpPr>
          <p:cNvPr id="36" name="Group 35">
            <a:extLst>
              <a:ext uri="{FF2B5EF4-FFF2-40B4-BE49-F238E27FC236}">
                <a16:creationId xmlns:a16="http://schemas.microsoft.com/office/drawing/2014/main" id="{6EA7B0E4-24B7-60A5-B124-F03438304AB1}"/>
              </a:ext>
            </a:extLst>
          </p:cNvPr>
          <p:cNvGrpSpPr/>
          <p:nvPr/>
        </p:nvGrpSpPr>
        <p:grpSpPr>
          <a:xfrm>
            <a:off x="6099703" y="1304635"/>
            <a:ext cx="3000759" cy="2214679"/>
            <a:chOff x="6099703" y="1283818"/>
            <a:chExt cx="3000759" cy="2214679"/>
          </a:xfrm>
        </p:grpSpPr>
        <p:pic>
          <p:nvPicPr>
            <p:cNvPr id="9" name="Picture 8" descr="Chart&#10;&#10;Description automatically generated">
              <a:extLst>
                <a:ext uri="{FF2B5EF4-FFF2-40B4-BE49-F238E27FC236}">
                  <a16:creationId xmlns:a16="http://schemas.microsoft.com/office/drawing/2014/main" id="{B5469B29-6266-4DC8-B6CF-FFE80A8CB2B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9703" y="1669697"/>
              <a:ext cx="2925900" cy="1828800"/>
            </a:xfrm>
            <a:prstGeom prst="rect">
              <a:avLst/>
            </a:prstGeom>
          </p:spPr>
        </p:pic>
        <p:sp>
          <p:nvSpPr>
            <p:cNvPr id="16" name="TextBox 15">
              <a:extLst>
                <a:ext uri="{FF2B5EF4-FFF2-40B4-BE49-F238E27FC236}">
                  <a16:creationId xmlns:a16="http://schemas.microsoft.com/office/drawing/2014/main" id="{3B4AE834-63DA-48F5-AE87-F25D3631FEDE}"/>
                </a:ext>
              </a:extLst>
            </p:cNvPr>
            <p:cNvSpPr txBox="1"/>
            <p:nvPr/>
          </p:nvSpPr>
          <p:spPr>
            <a:xfrm>
              <a:off x="7556736" y="1669697"/>
              <a:ext cx="1543726" cy="338554"/>
            </a:xfrm>
            <a:prstGeom prst="rect">
              <a:avLst/>
            </a:prstGeom>
            <a:noFill/>
          </p:spPr>
          <p:txBody>
            <a:bodyPr wrap="square" rtlCol="0">
              <a:spAutoFit/>
            </a:bodyPr>
            <a:lstStyle/>
            <a:p>
              <a:pPr algn="ctr"/>
              <a:r>
                <a:rPr lang="en-US" sz="1600" i="1" dirty="0">
                  <a:solidFill>
                    <a:srgbClr val="11584A"/>
                  </a:solidFill>
                  <a:sym typeface="Wingdings" panose="05000000000000000000" pitchFamily="2" charset="2"/>
                </a:rPr>
                <a:t>17.15 ± </a:t>
              </a:r>
              <a:r>
                <a:rPr lang="en-US" sz="1600" i="1" dirty="0">
                  <a:solidFill>
                    <a:srgbClr val="11584A"/>
                  </a:solidFill>
                </a:rPr>
                <a:t>8.85</a:t>
              </a:r>
            </a:p>
          </p:txBody>
        </p:sp>
        <p:sp>
          <p:nvSpPr>
            <p:cNvPr id="26" name="Rectangle 25">
              <a:extLst>
                <a:ext uri="{FF2B5EF4-FFF2-40B4-BE49-F238E27FC236}">
                  <a16:creationId xmlns:a16="http://schemas.microsoft.com/office/drawing/2014/main" id="{35A04479-81E9-4653-AE4F-AE8BEFAE0180}"/>
                </a:ext>
              </a:extLst>
            </p:cNvPr>
            <p:cNvSpPr/>
            <p:nvPr/>
          </p:nvSpPr>
          <p:spPr>
            <a:xfrm>
              <a:off x="6558315" y="1283818"/>
              <a:ext cx="2008677" cy="400110"/>
            </a:xfrm>
            <a:prstGeom prst="rect">
              <a:avLst/>
            </a:prstGeom>
          </p:spPr>
          <p:txBody>
            <a:bodyPr wrap="square">
              <a:spAutoFit/>
            </a:bodyPr>
            <a:lstStyle/>
            <a:p>
              <a:pPr algn="ctr"/>
              <a:r>
                <a:rPr lang="en-US" sz="2000" b="1" dirty="0">
                  <a:solidFill>
                    <a:srgbClr val="105649"/>
                  </a:solidFill>
                </a:rPr>
                <a:t>Nucleus Area</a:t>
              </a:r>
            </a:p>
          </p:txBody>
        </p:sp>
      </p:grpSp>
      <p:grpSp>
        <p:nvGrpSpPr>
          <p:cNvPr id="37" name="Group 36">
            <a:extLst>
              <a:ext uri="{FF2B5EF4-FFF2-40B4-BE49-F238E27FC236}">
                <a16:creationId xmlns:a16="http://schemas.microsoft.com/office/drawing/2014/main" id="{334C48C6-ACF4-FB61-3482-C0196F4273CE}"/>
              </a:ext>
            </a:extLst>
          </p:cNvPr>
          <p:cNvGrpSpPr/>
          <p:nvPr/>
        </p:nvGrpSpPr>
        <p:grpSpPr>
          <a:xfrm>
            <a:off x="9127040" y="1304635"/>
            <a:ext cx="2967054" cy="2214679"/>
            <a:chOff x="9127040" y="1283818"/>
            <a:chExt cx="2967054" cy="2214679"/>
          </a:xfrm>
        </p:grpSpPr>
        <p:pic>
          <p:nvPicPr>
            <p:cNvPr id="11" name="Picture 10" descr="A picture containing text, computer, screenshot&#10;&#10;Description automatically generated">
              <a:extLst>
                <a:ext uri="{FF2B5EF4-FFF2-40B4-BE49-F238E27FC236}">
                  <a16:creationId xmlns:a16="http://schemas.microsoft.com/office/drawing/2014/main" id="{5565819F-4852-474E-B511-E136F83048C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9127040" y="1669697"/>
              <a:ext cx="2967054" cy="1828800"/>
            </a:xfrm>
            <a:prstGeom prst="rect">
              <a:avLst/>
            </a:prstGeom>
          </p:spPr>
        </p:pic>
        <p:sp>
          <p:nvSpPr>
            <p:cNvPr id="17" name="TextBox 16">
              <a:extLst>
                <a:ext uri="{FF2B5EF4-FFF2-40B4-BE49-F238E27FC236}">
                  <a16:creationId xmlns:a16="http://schemas.microsoft.com/office/drawing/2014/main" id="{DA5912A5-63C8-4A2A-B98D-E8B8B738AE5E}"/>
                </a:ext>
              </a:extLst>
            </p:cNvPr>
            <p:cNvSpPr txBox="1"/>
            <p:nvPr/>
          </p:nvSpPr>
          <p:spPr>
            <a:xfrm>
              <a:off x="9127040" y="1669697"/>
              <a:ext cx="1704459" cy="338554"/>
            </a:xfrm>
            <a:prstGeom prst="rect">
              <a:avLst/>
            </a:prstGeom>
            <a:noFill/>
          </p:spPr>
          <p:txBody>
            <a:bodyPr wrap="square" rtlCol="0">
              <a:spAutoFit/>
            </a:bodyPr>
            <a:lstStyle/>
            <a:p>
              <a:pPr algn="ctr"/>
              <a:r>
                <a:rPr lang="en-US" sz="1600" i="1" dirty="0">
                  <a:solidFill>
                    <a:srgbClr val="11584A"/>
                  </a:solidFill>
                  <a:sym typeface="Wingdings" panose="05000000000000000000" pitchFamily="2" charset="2"/>
                </a:rPr>
                <a:t>0.74 ±</a:t>
              </a:r>
              <a:r>
                <a:rPr lang="en-US" sz="1600" i="1" dirty="0">
                  <a:solidFill>
                    <a:srgbClr val="11584A"/>
                  </a:solidFill>
                </a:rPr>
                <a:t> 0.16</a:t>
              </a:r>
            </a:p>
          </p:txBody>
        </p:sp>
        <p:sp>
          <p:nvSpPr>
            <p:cNvPr id="27" name="Rectangle 26">
              <a:extLst>
                <a:ext uri="{FF2B5EF4-FFF2-40B4-BE49-F238E27FC236}">
                  <a16:creationId xmlns:a16="http://schemas.microsoft.com/office/drawing/2014/main" id="{C5B235F9-C305-4288-972C-F4D3FE769FDD}"/>
                </a:ext>
              </a:extLst>
            </p:cNvPr>
            <p:cNvSpPr/>
            <p:nvPr/>
          </p:nvSpPr>
          <p:spPr>
            <a:xfrm>
              <a:off x="9322142" y="1283818"/>
              <a:ext cx="2576850" cy="400110"/>
            </a:xfrm>
            <a:prstGeom prst="rect">
              <a:avLst/>
            </a:prstGeom>
          </p:spPr>
          <p:txBody>
            <a:bodyPr wrap="square">
              <a:spAutoFit/>
            </a:bodyPr>
            <a:lstStyle/>
            <a:p>
              <a:pPr algn="ctr"/>
              <a:r>
                <a:rPr lang="en-US" sz="2000" b="1" dirty="0">
                  <a:solidFill>
                    <a:srgbClr val="105649"/>
                  </a:solidFill>
                </a:rPr>
                <a:t>Nucleus Circularity</a:t>
              </a:r>
            </a:p>
          </p:txBody>
        </p:sp>
      </p:grpSp>
      <p:sp>
        <p:nvSpPr>
          <p:cNvPr id="2" name="Rounded Rectangle 1">
            <a:extLst>
              <a:ext uri="{FF2B5EF4-FFF2-40B4-BE49-F238E27FC236}">
                <a16:creationId xmlns:a16="http://schemas.microsoft.com/office/drawing/2014/main" id="{1BC4DA2C-FADA-4DE2-FDAE-DC0D0BAC75F7}"/>
              </a:ext>
            </a:extLst>
          </p:cNvPr>
          <p:cNvSpPr/>
          <p:nvPr/>
        </p:nvSpPr>
        <p:spPr>
          <a:xfrm>
            <a:off x="1175762" y="115653"/>
            <a:ext cx="1920240" cy="843148"/>
          </a:xfrm>
          <a:prstGeom prst="roundRect">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Morphology &amp; Intensity</a:t>
            </a:r>
          </a:p>
        </p:txBody>
      </p:sp>
      <p:pic>
        <p:nvPicPr>
          <p:cNvPr id="4" name="Picture 3">
            <a:extLst>
              <a:ext uri="{FF2B5EF4-FFF2-40B4-BE49-F238E27FC236}">
                <a16:creationId xmlns:a16="http://schemas.microsoft.com/office/drawing/2014/main" id="{650CEBC2-78B5-CEC5-33A1-AD97FAFD0535}"/>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2863274" y="4157645"/>
            <a:ext cx="2912824" cy="2286000"/>
          </a:xfrm>
          <a:prstGeom prst="rect">
            <a:avLst/>
          </a:prstGeom>
          <a:ln w="28575">
            <a:solidFill>
              <a:srgbClr val="81051B"/>
            </a:solidFill>
            <a:prstDash val="sysDash"/>
          </a:ln>
        </p:spPr>
      </p:pic>
      <p:grpSp>
        <p:nvGrpSpPr>
          <p:cNvPr id="38" name="Group 37">
            <a:extLst>
              <a:ext uri="{FF2B5EF4-FFF2-40B4-BE49-F238E27FC236}">
                <a16:creationId xmlns:a16="http://schemas.microsoft.com/office/drawing/2014/main" id="{AEAF9939-7204-778A-E5D7-12BDA9643D2C}"/>
              </a:ext>
            </a:extLst>
          </p:cNvPr>
          <p:cNvGrpSpPr/>
          <p:nvPr/>
        </p:nvGrpSpPr>
        <p:grpSpPr>
          <a:xfrm>
            <a:off x="6119991" y="4186434"/>
            <a:ext cx="2973119" cy="2228422"/>
            <a:chOff x="6119991" y="4169507"/>
            <a:chExt cx="2973119" cy="2228422"/>
          </a:xfrm>
        </p:grpSpPr>
        <p:pic>
          <p:nvPicPr>
            <p:cNvPr id="6" name="Picture 5" descr="Chart&#10;&#10;Description automatically generated">
              <a:extLst>
                <a:ext uri="{FF2B5EF4-FFF2-40B4-BE49-F238E27FC236}">
                  <a16:creationId xmlns:a16="http://schemas.microsoft.com/office/drawing/2014/main" id="{170AC8A3-79B1-B18B-A848-3C94718F7EAB}"/>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119991" y="4569129"/>
              <a:ext cx="2885324" cy="1828800"/>
            </a:xfrm>
            <a:prstGeom prst="rect">
              <a:avLst/>
            </a:prstGeom>
          </p:spPr>
        </p:pic>
        <p:sp>
          <p:nvSpPr>
            <p:cNvPr id="10" name="TextBox 9">
              <a:extLst>
                <a:ext uri="{FF2B5EF4-FFF2-40B4-BE49-F238E27FC236}">
                  <a16:creationId xmlns:a16="http://schemas.microsoft.com/office/drawing/2014/main" id="{7758F538-3DB6-1A78-0B83-8A48BE2FD0C1}"/>
                </a:ext>
              </a:extLst>
            </p:cNvPr>
            <p:cNvSpPr txBox="1"/>
            <p:nvPr/>
          </p:nvSpPr>
          <p:spPr>
            <a:xfrm>
              <a:off x="7725360" y="4569129"/>
              <a:ext cx="1367750" cy="338554"/>
            </a:xfrm>
            <a:prstGeom prst="rect">
              <a:avLst/>
            </a:prstGeom>
            <a:noFill/>
          </p:spPr>
          <p:txBody>
            <a:bodyPr wrap="square" rtlCol="0">
              <a:spAutoFit/>
            </a:bodyPr>
            <a:lstStyle/>
            <a:p>
              <a:pPr algn="ctr"/>
              <a:r>
                <a:rPr lang="en-US" sz="1600" i="1" dirty="0">
                  <a:solidFill>
                    <a:srgbClr val="11584A"/>
                  </a:solidFill>
                  <a:sym typeface="Wingdings" panose="05000000000000000000" pitchFamily="2" charset="2"/>
                </a:rPr>
                <a:t>5.97 ±</a:t>
              </a:r>
              <a:r>
                <a:rPr lang="en-US" sz="1600" i="1" dirty="0">
                  <a:solidFill>
                    <a:srgbClr val="11584A"/>
                  </a:solidFill>
                </a:rPr>
                <a:t> 1.43</a:t>
              </a:r>
            </a:p>
          </p:txBody>
        </p:sp>
        <p:sp>
          <p:nvSpPr>
            <p:cNvPr id="22" name="Rectangle 21">
              <a:extLst>
                <a:ext uri="{FF2B5EF4-FFF2-40B4-BE49-F238E27FC236}">
                  <a16:creationId xmlns:a16="http://schemas.microsoft.com/office/drawing/2014/main" id="{23DCB134-4A22-E2CC-4B2A-21B56168E5FA}"/>
                </a:ext>
              </a:extLst>
            </p:cNvPr>
            <p:cNvSpPr/>
            <p:nvPr/>
          </p:nvSpPr>
          <p:spPr>
            <a:xfrm>
              <a:off x="6481355" y="4169507"/>
              <a:ext cx="2162596" cy="400110"/>
            </a:xfrm>
            <a:prstGeom prst="rect">
              <a:avLst/>
            </a:prstGeom>
          </p:spPr>
          <p:txBody>
            <a:bodyPr wrap="square">
              <a:spAutoFit/>
            </a:bodyPr>
            <a:lstStyle/>
            <a:p>
              <a:pPr algn="ctr"/>
              <a:r>
                <a:rPr lang="en-US" sz="2000" b="1" dirty="0">
                  <a:solidFill>
                    <a:srgbClr val="105649"/>
                  </a:solidFill>
                </a:rPr>
                <a:t># of Neighbors</a:t>
              </a:r>
            </a:p>
          </p:txBody>
        </p:sp>
      </p:grpSp>
      <p:grpSp>
        <p:nvGrpSpPr>
          <p:cNvPr id="39" name="Group 38">
            <a:extLst>
              <a:ext uri="{FF2B5EF4-FFF2-40B4-BE49-F238E27FC236}">
                <a16:creationId xmlns:a16="http://schemas.microsoft.com/office/drawing/2014/main" id="{9DC89E1D-EA12-F989-B6F3-F203A4D71A72}"/>
              </a:ext>
            </a:extLst>
          </p:cNvPr>
          <p:cNvGrpSpPr/>
          <p:nvPr/>
        </p:nvGrpSpPr>
        <p:grpSpPr>
          <a:xfrm>
            <a:off x="9186262" y="4186434"/>
            <a:ext cx="3085418" cy="2228422"/>
            <a:chOff x="9186262" y="4169507"/>
            <a:chExt cx="3085418" cy="2228422"/>
          </a:xfrm>
        </p:grpSpPr>
        <p:pic>
          <p:nvPicPr>
            <p:cNvPr id="8" name="Picture 7" descr="Graphical user interface, application, table, Excel&#10;&#10;Description automatically generated">
              <a:extLst>
                <a:ext uri="{FF2B5EF4-FFF2-40B4-BE49-F238E27FC236}">
                  <a16:creationId xmlns:a16="http://schemas.microsoft.com/office/drawing/2014/main" id="{804EC308-C569-ABB6-21DF-CAE1472692E4}"/>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9186262" y="4569129"/>
              <a:ext cx="2848611" cy="1828800"/>
            </a:xfrm>
            <a:prstGeom prst="rect">
              <a:avLst/>
            </a:prstGeom>
          </p:spPr>
        </p:pic>
        <p:sp>
          <p:nvSpPr>
            <p:cNvPr id="12" name="TextBox 11">
              <a:extLst>
                <a:ext uri="{FF2B5EF4-FFF2-40B4-BE49-F238E27FC236}">
                  <a16:creationId xmlns:a16="http://schemas.microsoft.com/office/drawing/2014/main" id="{9F0939D1-2276-D53E-C880-61470919565B}"/>
                </a:ext>
              </a:extLst>
            </p:cNvPr>
            <p:cNvSpPr txBox="1"/>
            <p:nvPr/>
          </p:nvSpPr>
          <p:spPr>
            <a:xfrm>
              <a:off x="10567221" y="4569129"/>
              <a:ext cx="1704459" cy="338554"/>
            </a:xfrm>
            <a:prstGeom prst="rect">
              <a:avLst/>
            </a:prstGeom>
            <a:noFill/>
          </p:spPr>
          <p:txBody>
            <a:bodyPr wrap="square" rtlCol="0">
              <a:spAutoFit/>
            </a:bodyPr>
            <a:lstStyle/>
            <a:p>
              <a:pPr algn="ctr"/>
              <a:r>
                <a:rPr lang="en-US" sz="1600" i="1" dirty="0">
                  <a:solidFill>
                    <a:srgbClr val="11584A"/>
                  </a:solidFill>
                  <a:sym typeface="Wingdings" panose="05000000000000000000" pitchFamily="2" charset="2"/>
                </a:rPr>
                <a:t>27.44 ±</a:t>
              </a:r>
              <a:r>
                <a:rPr lang="en-US" sz="1600" i="1" dirty="0">
                  <a:solidFill>
                    <a:srgbClr val="11584A"/>
                  </a:solidFill>
                </a:rPr>
                <a:t> 28.34</a:t>
              </a:r>
            </a:p>
          </p:txBody>
        </p:sp>
        <p:sp>
          <p:nvSpPr>
            <p:cNvPr id="23" name="Rectangle 22">
              <a:extLst>
                <a:ext uri="{FF2B5EF4-FFF2-40B4-BE49-F238E27FC236}">
                  <a16:creationId xmlns:a16="http://schemas.microsoft.com/office/drawing/2014/main" id="{922B3B70-0D6D-CCF2-0004-0B019C9C6417}"/>
                </a:ext>
              </a:extLst>
            </p:cNvPr>
            <p:cNvSpPr/>
            <p:nvPr/>
          </p:nvSpPr>
          <p:spPr>
            <a:xfrm>
              <a:off x="9624418" y="4169507"/>
              <a:ext cx="1972299" cy="400110"/>
            </a:xfrm>
            <a:prstGeom prst="rect">
              <a:avLst/>
            </a:prstGeom>
          </p:spPr>
          <p:txBody>
            <a:bodyPr wrap="square">
              <a:spAutoFit/>
            </a:bodyPr>
            <a:lstStyle/>
            <a:p>
              <a:pPr algn="ctr"/>
              <a:r>
                <a:rPr lang="en-US" sz="2000" b="1" dirty="0">
                  <a:solidFill>
                    <a:srgbClr val="105649"/>
                  </a:solidFill>
                </a:rPr>
                <a:t>Median Distance</a:t>
              </a:r>
            </a:p>
          </p:txBody>
        </p:sp>
      </p:grpSp>
      <p:pic>
        <p:nvPicPr>
          <p:cNvPr id="24" name="Content Placeholder 4" descr="Graphical user interface, application&#10;&#10;Description automatically generated">
            <a:extLst>
              <a:ext uri="{FF2B5EF4-FFF2-40B4-BE49-F238E27FC236}">
                <a16:creationId xmlns:a16="http://schemas.microsoft.com/office/drawing/2014/main" id="{08DFD7D6-60D3-E857-FC9F-D10EF8D7CA4A}"/>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rot="3019521">
            <a:off x="128850" y="2692222"/>
            <a:ext cx="2408723" cy="1916506"/>
          </a:xfrm>
          <a:prstGeom prst="rect">
            <a:avLst/>
          </a:prstGeom>
        </p:spPr>
      </p:pic>
      <p:sp>
        <p:nvSpPr>
          <p:cNvPr id="25" name="Down Arrow 24">
            <a:extLst>
              <a:ext uri="{FF2B5EF4-FFF2-40B4-BE49-F238E27FC236}">
                <a16:creationId xmlns:a16="http://schemas.microsoft.com/office/drawing/2014/main" id="{1D6F61A2-432B-3D79-131D-4B84A0A78B13}"/>
              </a:ext>
            </a:extLst>
          </p:cNvPr>
          <p:cNvSpPr/>
          <p:nvPr/>
        </p:nvSpPr>
        <p:spPr>
          <a:xfrm>
            <a:off x="3517756" y="3650474"/>
            <a:ext cx="247426" cy="426674"/>
          </a:xfrm>
          <a:prstGeom prst="downArrow">
            <a:avLst/>
          </a:prstGeom>
          <a:solidFill>
            <a:srgbClr val="E4D2B4"/>
          </a:solidFill>
          <a:ln>
            <a:solidFill>
              <a:srgbClr val="105649"/>
            </a:solid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6F0F4D60-A733-A739-DD45-73E05B32EC77}"/>
              </a:ext>
            </a:extLst>
          </p:cNvPr>
          <p:cNvCxnSpPr>
            <a:cxnSpLocks/>
          </p:cNvCxnSpPr>
          <p:nvPr/>
        </p:nvCxnSpPr>
        <p:spPr>
          <a:xfrm flipV="1">
            <a:off x="1592132" y="1254661"/>
            <a:ext cx="1247528" cy="2174339"/>
          </a:xfrm>
          <a:prstGeom prst="line">
            <a:avLst/>
          </a:prstGeom>
          <a:ln w="19050">
            <a:solidFill>
              <a:srgbClr val="81051B"/>
            </a:solidFill>
            <a:prstDash val="sysDash"/>
          </a:ln>
          <a:effectLst/>
        </p:spPr>
        <p:style>
          <a:lnRef idx="3">
            <a:schemeClr val="dk1"/>
          </a:lnRef>
          <a:fillRef idx="0">
            <a:schemeClr val="dk1"/>
          </a:fillRef>
          <a:effectRef idx="2">
            <a:schemeClr val="dk1"/>
          </a:effectRef>
          <a:fontRef idx="minor">
            <a:schemeClr val="tx1"/>
          </a:fontRef>
        </p:style>
      </p:cxnSp>
      <p:cxnSp>
        <p:nvCxnSpPr>
          <p:cNvPr id="31" name="Straight Connector 30">
            <a:extLst>
              <a:ext uri="{FF2B5EF4-FFF2-40B4-BE49-F238E27FC236}">
                <a16:creationId xmlns:a16="http://schemas.microsoft.com/office/drawing/2014/main" id="{BE7D36CD-596C-0F82-82DD-D049A966C526}"/>
              </a:ext>
            </a:extLst>
          </p:cNvPr>
          <p:cNvCxnSpPr>
            <a:cxnSpLocks/>
          </p:cNvCxnSpPr>
          <p:nvPr/>
        </p:nvCxnSpPr>
        <p:spPr>
          <a:xfrm>
            <a:off x="1592132" y="3486860"/>
            <a:ext cx="1223914" cy="78368"/>
          </a:xfrm>
          <a:prstGeom prst="line">
            <a:avLst/>
          </a:prstGeom>
          <a:ln w="19050">
            <a:solidFill>
              <a:srgbClr val="81051B"/>
            </a:solidFill>
            <a:prstDash val="sysDash"/>
          </a:ln>
          <a:effectLst/>
        </p:spPr>
        <p:style>
          <a:lnRef idx="3">
            <a:schemeClr val="dk1"/>
          </a:lnRef>
          <a:fillRef idx="0">
            <a:schemeClr val="dk1"/>
          </a:fillRef>
          <a:effectRef idx="2">
            <a:schemeClr val="dk1"/>
          </a:effectRef>
          <a:fontRef idx="minor">
            <a:schemeClr val="tx1"/>
          </a:fontRef>
        </p:style>
      </p:cxnSp>
      <p:sp>
        <p:nvSpPr>
          <p:cNvPr id="35" name="Rectangle 34">
            <a:extLst>
              <a:ext uri="{FF2B5EF4-FFF2-40B4-BE49-F238E27FC236}">
                <a16:creationId xmlns:a16="http://schemas.microsoft.com/office/drawing/2014/main" id="{EB0AF8B2-7EFB-9082-8A3B-28574CDB7112}"/>
              </a:ext>
            </a:extLst>
          </p:cNvPr>
          <p:cNvSpPr/>
          <p:nvPr/>
        </p:nvSpPr>
        <p:spPr>
          <a:xfrm>
            <a:off x="3490857" y="3642102"/>
            <a:ext cx="2008677" cy="400110"/>
          </a:xfrm>
          <a:prstGeom prst="rect">
            <a:avLst/>
          </a:prstGeom>
        </p:spPr>
        <p:txBody>
          <a:bodyPr wrap="square">
            <a:spAutoFit/>
          </a:bodyPr>
          <a:lstStyle/>
          <a:p>
            <a:pPr algn="ctr"/>
            <a:r>
              <a:rPr lang="en-US" sz="2000" b="1" dirty="0">
                <a:solidFill>
                  <a:srgbClr val="105649"/>
                </a:solidFill>
              </a:rPr>
              <a:t>Connectivity</a:t>
            </a:r>
          </a:p>
        </p:txBody>
      </p:sp>
    </p:spTree>
    <p:extLst>
      <p:ext uri="{BB962C8B-B14F-4D97-AF65-F5344CB8AC3E}">
        <p14:creationId xmlns:p14="http://schemas.microsoft.com/office/powerpoint/2010/main" val="210099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AEB916-0307-57E5-8CFE-3843D0FA29C2}"/>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A226B198-643F-2F60-1FEC-48D21EA1B4E8}"/>
              </a:ext>
            </a:extLst>
          </p:cNvPr>
          <p:cNvSpPr>
            <a:spLocks noGrp="1"/>
          </p:cNvSpPr>
          <p:nvPr>
            <p:ph type="body" sz="quarter" idx="15"/>
          </p:nvPr>
        </p:nvSpPr>
        <p:spPr>
          <a:xfrm>
            <a:off x="3261059" y="186022"/>
            <a:ext cx="7830515" cy="936011"/>
          </a:xfrm>
        </p:spPr>
        <p:txBody>
          <a:bodyPr>
            <a:normAutofit/>
          </a:bodyPr>
          <a:lstStyle/>
          <a:p>
            <a:r>
              <a:rPr lang="en-US" dirty="0"/>
              <a:t>Cell-based Analysis of Capsule</a:t>
            </a:r>
          </a:p>
        </p:txBody>
      </p:sp>
      <p:grpSp>
        <p:nvGrpSpPr>
          <p:cNvPr id="30" name="Group 29">
            <a:extLst>
              <a:ext uri="{FF2B5EF4-FFF2-40B4-BE49-F238E27FC236}">
                <a16:creationId xmlns:a16="http://schemas.microsoft.com/office/drawing/2014/main" id="{2868DAFA-7BD7-BEE0-2FE7-13C170B4A235}"/>
              </a:ext>
            </a:extLst>
          </p:cNvPr>
          <p:cNvGrpSpPr/>
          <p:nvPr/>
        </p:nvGrpSpPr>
        <p:grpSpPr>
          <a:xfrm>
            <a:off x="12722688" y="3896812"/>
            <a:ext cx="3554725" cy="2133898"/>
            <a:chOff x="2311907" y="3741391"/>
            <a:chExt cx="3554725" cy="2133898"/>
          </a:xfrm>
        </p:grpSpPr>
        <p:pic>
          <p:nvPicPr>
            <p:cNvPr id="31" name="Picture 30" descr="A screenshot of a computer&#10;&#10;Description automatically generated">
              <a:extLst>
                <a:ext uri="{FF2B5EF4-FFF2-40B4-BE49-F238E27FC236}">
                  <a16:creationId xmlns:a16="http://schemas.microsoft.com/office/drawing/2014/main" id="{4419A77D-33BE-75D9-583B-8CB5E398020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311907" y="3776650"/>
              <a:ext cx="1758202" cy="2098639"/>
            </a:xfrm>
            <a:prstGeom prst="rect">
              <a:avLst/>
            </a:prstGeom>
          </p:spPr>
        </p:pic>
        <p:cxnSp>
          <p:nvCxnSpPr>
            <p:cNvPr id="32" name="Straight Connector 31">
              <a:extLst>
                <a:ext uri="{FF2B5EF4-FFF2-40B4-BE49-F238E27FC236}">
                  <a16:creationId xmlns:a16="http://schemas.microsoft.com/office/drawing/2014/main" id="{364F16C5-DA5A-EDD8-B0E6-3618A1A5BEFA}"/>
                </a:ext>
              </a:extLst>
            </p:cNvPr>
            <p:cNvCxnSpPr>
              <a:cxnSpLocks/>
            </p:cNvCxnSpPr>
            <p:nvPr/>
          </p:nvCxnSpPr>
          <p:spPr>
            <a:xfrm flipV="1">
              <a:off x="3501375" y="3977303"/>
              <a:ext cx="730565" cy="607894"/>
            </a:xfrm>
            <a:prstGeom prst="line">
              <a:avLst/>
            </a:prstGeom>
            <a:ln w="28575">
              <a:solidFill>
                <a:schemeClr val="bg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2C4284C-A67F-8C20-01E0-4A3E5A16C87A}"/>
                </a:ext>
              </a:extLst>
            </p:cNvPr>
            <p:cNvCxnSpPr>
              <a:cxnSpLocks/>
            </p:cNvCxnSpPr>
            <p:nvPr/>
          </p:nvCxnSpPr>
          <p:spPr>
            <a:xfrm>
              <a:off x="3487570" y="5106469"/>
              <a:ext cx="744370" cy="543527"/>
            </a:xfrm>
            <a:prstGeom prst="line">
              <a:avLst/>
            </a:prstGeom>
            <a:ln w="28575">
              <a:solidFill>
                <a:schemeClr val="bg2">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736903CE-CB4A-B951-DDCB-06E6AD65A103}"/>
                </a:ext>
              </a:extLst>
            </p:cNvPr>
            <p:cNvSpPr txBox="1"/>
            <p:nvPr/>
          </p:nvSpPr>
          <p:spPr>
            <a:xfrm>
              <a:off x="3131115" y="3741391"/>
              <a:ext cx="1171470" cy="338554"/>
            </a:xfrm>
            <a:prstGeom prst="rect">
              <a:avLst/>
            </a:prstGeom>
            <a:noFill/>
          </p:spPr>
          <p:txBody>
            <a:bodyPr wrap="square" rtlCol="0">
              <a:spAutoFit/>
            </a:bodyPr>
            <a:lstStyle/>
            <a:p>
              <a:r>
                <a:rPr lang="en-US" sz="1600" b="1" i="1" dirty="0">
                  <a:solidFill>
                    <a:schemeClr val="bg1"/>
                  </a:solidFill>
                  <a:latin typeface="Arial" panose="020B0604020202020204" pitchFamily="34" charset="0"/>
                  <a:cs typeface="Arial" panose="020B0604020202020204" pitchFamily="34" charset="0"/>
                </a:rPr>
                <a:t>Capsule</a:t>
              </a:r>
            </a:p>
          </p:txBody>
        </p:sp>
        <p:sp>
          <p:nvSpPr>
            <p:cNvPr id="35" name="Rectangle 34">
              <a:extLst>
                <a:ext uri="{FF2B5EF4-FFF2-40B4-BE49-F238E27FC236}">
                  <a16:creationId xmlns:a16="http://schemas.microsoft.com/office/drawing/2014/main" id="{8EC07CFB-4778-9078-58C6-E3BB1D77F426}"/>
                </a:ext>
              </a:extLst>
            </p:cNvPr>
            <p:cNvSpPr/>
            <p:nvPr/>
          </p:nvSpPr>
          <p:spPr>
            <a:xfrm>
              <a:off x="2743200" y="4585197"/>
              <a:ext cx="744370" cy="521272"/>
            </a:xfrm>
            <a:prstGeom prst="rect">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descr="A screenshot of a computer&#10;&#10;Description automatically generated">
              <a:extLst>
                <a:ext uri="{FF2B5EF4-FFF2-40B4-BE49-F238E27FC236}">
                  <a16:creationId xmlns:a16="http://schemas.microsoft.com/office/drawing/2014/main" id="{0765199E-0E5C-F7B3-A5EA-5E1A294BA1A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261668" y="4010925"/>
              <a:ext cx="1604964" cy="1630088"/>
            </a:xfrm>
            <a:prstGeom prst="rect">
              <a:avLst/>
            </a:prstGeom>
            <a:ln w="38100">
              <a:solidFill>
                <a:schemeClr val="bg2">
                  <a:lumMod val="75000"/>
                </a:schemeClr>
              </a:solidFill>
            </a:ln>
          </p:spPr>
        </p:pic>
      </p:grpSp>
      <p:grpSp>
        <p:nvGrpSpPr>
          <p:cNvPr id="40" name="Group 39">
            <a:extLst>
              <a:ext uri="{FF2B5EF4-FFF2-40B4-BE49-F238E27FC236}">
                <a16:creationId xmlns:a16="http://schemas.microsoft.com/office/drawing/2014/main" id="{75D60A82-C86B-759D-D710-0B43A795E3C8}"/>
              </a:ext>
            </a:extLst>
          </p:cNvPr>
          <p:cNvGrpSpPr/>
          <p:nvPr/>
        </p:nvGrpSpPr>
        <p:grpSpPr>
          <a:xfrm>
            <a:off x="12536865" y="6165827"/>
            <a:ext cx="713657" cy="276999"/>
            <a:chOff x="10468135" y="4948533"/>
            <a:chExt cx="713657" cy="276999"/>
          </a:xfrm>
        </p:grpSpPr>
        <p:cxnSp>
          <p:nvCxnSpPr>
            <p:cNvPr id="41" name="Straight Connector 40">
              <a:extLst>
                <a:ext uri="{FF2B5EF4-FFF2-40B4-BE49-F238E27FC236}">
                  <a16:creationId xmlns:a16="http://schemas.microsoft.com/office/drawing/2014/main" id="{44743141-DB05-EABD-867A-B7FDB37C00CF}"/>
                </a:ext>
              </a:extLst>
            </p:cNvPr>
            <p:cNvCxnSpPr>
              <a:cxnSpLocks/>
            </p:cNvCxnSpPr>
            <p:nvPr/>
          </p:nvCxnSpPr>
          <p:spPr>
            <a:xfrm>
              <a:off x="10653958" y="5218768"/>
              <a:ext cx="3657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59745B1-2DE1-5668-5C77-92121AB68A0C}"/>
                </a:ext>
              </a:extLst>
            </p:cNvPr>
            <p:cNvSpPr txBox="1"/>
            <p:nvPr/>
          </p:nvSpPr>
          <p:spPr>
            <a:xfrm>
              <a:off x="10468135" y="4948533"/>
              <a:ext cx="713657"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100 μm</a:t>
              </a:r>
            </a:p>
          </p:txBody>
        </p:sp>
      </p:grpSp>
      <p:pic>
        <p:nvPicPr>
          <p:cNvPr id="55" name="Picture 54">
            <a:extLst>
              <a:ext uri="{FF2B5EF4-FFF2-40B4-BE49-F238E27FC236}">
                <a16:creationId xmlns:a16="http://schemas.microsoft.com/office/drawing/2014/main" id="{35FD82AA-3F16-8D79-A876-5F079504521D}"/>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734080" y="2256040"/>
            <a:ext cx="5309556" cy="4084730"/>
          </a:xfrm>
          <a:prstGeom prst="rect">
            <a:avLst/>
          </a:prstGeom>
        </p:spPr>
      </p:pic>
      <p:sp>
        <p:nvSpPr>
          <p:cNvPr id="4" name="Rounded Rectangle 3">
            <a:extLst>
              <a:ext uri="{FF2B5EF4-FFF2-40B4-BE49-F238E27FC236}">
                <a16:creationId xmlns:a16="http://schemas.microsoft.com/office/drawing/2014/main" id="{B3296A7F-0348-B933-FB08-4A71F7A75489}"/>
              </a:ext>
            </a:extLst>
          </p:cNvPr>
          <p:cNvSpPr/>
          <p:nvPr/>
        </p:nvSpPr>
        <p:spPr>
          <a:xfrm>
            <a:off x="1175762" y="115653"/>
            <a:ext cx="1920240" cy="843148"/>
          </a:xfrm>
          <a:prstGeom prst="roundRect">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Data Reduction &amp; Clustering</a:t>
            </a:r>
          </a:p>
        </p:txBody>
      </p:sp>
      <p:pic>
        <p:nvPicPr>
          <p:cNvPr id="5" name="Picture 4">
            <a:extLst>
              <a:ext uri="{FF2B5EF4-FFF2-40B4-BE49-F238E27FC236}">
                <a16:creationId xmlns:a16="http://schemas.microsoft.com/office/drawing/2014/main" id="{68B7D354-7FC8-219A-5191-2759A1AD295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7500" y="2269292"/>
            <a:ext cx="6633126" cy="3969346"/>
          </a:xfrm>
          <a:prstGeom prst="rect">
            <a:avLst/>
          </a:prstGeom>
        </p:spPr>
      </p:pic>
      <p:sp>
        <p:nvSpPr>
          <p:cNvPr id="7" name="Rectangle 6">
            <a:extLst>
              <a:ext uri="{FF2B5EF4-FFF2-40B4-BE49-F238E27FC236}">
                <a16:creationId xmlns:a16="http://schemas.microsoft.com/office/drawing/2014/main" id="{31DB2FF7-D2C8-81B7-652F-F3F17C4469D1}"/>
              </a:ext>
            </a:extLst>
          </p:cNvPr>
          <p:cNvSpPr/>
          <p:nvPr/>
        </p:nvSpPr>
        <p:spPr>
          <a:xfrm>
            <a:off x="7234501" y="1807627"/>
            <a:ext cx="4308715" cy="461665"/>
          </a:xfrm>
          <a:prstGeom prst="rect">
            <a:avLst/>
          </a:prstGeom>
        </p:spPr>
        <p:txBody>
          <a:bodyPr wrap="square">
            <a:spAutoFit/>
          </a:bodyPr>
          <a:lstStyle/>
          <a:p>
            <a:pPr algn="ctr"/>
            <a:r>
              <a:rPr lang="en-US" sz="2400" b="1" i="1" dirty="0">
                <a:solidFill>
                  <a:srgbClr val="81051B"/>
                </a:solidFill>
              </a:rPr>
              <a:t>Density map of one cluster type</a:t>
            </a:r>
          </a:p>
        </p:txBody>
      </p:sp>
      <p:sp>
        <p:nvSpPr>
          <p:cNvPr id="10" name="TextBox 9">
            <a:extLst>
              <a:ext uri="{FF2B5EF4-FFF2-40B4-BE49-F238E27FC236}">
                <a16:creationId xmlns:a16="http://schemas.microsoft.com/office/drawing/2014/main" id="{D64B0C99-055F-7C63-5B5D-BE6938DE0E72}"/>
              </a:ext>
            </a:extLst>
          </p:cNvPr>
          <p:cNvSpPr txBox="1"/>
          <p:nvPr/>
        </p:nvSpPr>
        <p:spPr>
          <a:xfrm>
            <a:off x="1229155" y="1179727"/>
            <a:ext cx="9733691" cy="523220"/>
          </a:xfrm>
          <a:prstGeom prst="rect">
            <a:avLst/>
          </a:prstGeom>
          <a:noFill/>
        </p:spPr>
        <p:txBody>
          <a:bodyPr wrap="square">
            <a:spAutoFit/>
          </a:bodyPr>
          <a:lstStyle/>
          <a:p>
            <a:pPr algn="ctr"/>
            <a:r>
              <a:rPr lang="en-US" sz="2800" b="1" dirty="0">
                <a:solidFill>
                  <a:srgbClr val="11584A"/>
                </a:solidFill>
              </a:rPr>
              <a:t>K-means clustering using combined set of cell-based parameters</a:t>
            </a:r>
          </a:p>
        </p:txBody>
      </p:sp>
      <p:sp>
        <p:nvSpPr>
          <p:cNvPr id="2" name="Rectangle 1">
            <a:extLst>
              <a:ext uri="{FF2B5EF4-FFF2-40B4-BE49-F238E27FC236}">
                <a16:creationId xmlns:a16="http://schemas.microsoft.com/office/drawing/2014/main" id="{90A999DD-119B-1E29-1858-1E52FE4BB9AE}"/>
              </a:ext>
            </a:extLst>
          </p:cNvPr>
          <p:cNvSpPr/>
          <p:nvPr/>
        </p:nvSpPr>
        <p:spPr>
          <a:xfrm>
            <a:off x="3600567" y="2241447"/>
            <a:ext cx="3053555" cy="461665"/>
          </a:xfrm>
          <a:prstGeom prst="rect">
            <a:avLst/>
          </a:prstGeom>
        </p:spPr>
        <p:txBody>
          <a:bodyPr wrap="square">
            <a:spAutoFit/>
          </a:bodyPr>
          <a:lstStyle/>
          <a:p>
            <a:pPr algn="ctr"/>
            <a:r>
              <a:rPr lang="en-US" sz="2400" b="1" i="1" dirty="0">
                <a:solidFill>
                  <a:srgbClr val="81051B"/>
                </a:solidFill>
              </a:rPr>
              <a:t>Color = cluster #</a:t>
            </a:r>
          </a:p>
        </p:txBody>
      </p:sp>
    </p:spTree>
    <p:extLst>
      <p:ext uri="{BB962C8B-B14F-4D97-AF65-F5344CB8AC3E}">
        <p14:creationId xmlns:p14="http://schemas.microsoft.com/office/powerpoint/2010/main" val="3970625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wall, indoor&#10;&#10;Description automatically generated">
            <a:extLst>
              <a:ext uri="{FF2B5EF4-FFF2-40B4-BE49-F238E27FC236}">
                <a16:creationId xmlns:a16="http://schemas.microsoft.com/office/drawing/2014/main" id="{540E62E1-C9CD-4C55-AB39-6759CA63EF4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213"/>
          <a:stretch/>
        </p:blipFill>
        <p:spPr>
          <a:xfrm rot="16200000">
            <a:off x="6471438" y="1660923"/>
            <a:ext cx="1879059" cy="2286000"/>
          </a:xfrm>
          <a:prstGeom prst="rect">
            <a:avLst/>
          </a:prstGeom>
        </p:spPr>
      </p:pic>
      <p:sp>
        <p:nvSpPr>
          <p:cNvPr id="3" name="Text Placeholder 2">
            <a:extLst>
              <a:ext uri="{FF2B5EF4-FFF2-40B4-BE49-F238E27FC236}">
                <a16:creationId xmlns:a16="http://schemas.microsoft.com/office/drawing/2014/main" id="{44ED4F49-EED4-49E9-A512-F5796F724616}"/>
              </a:ext>
            </a:extLst>
          </p:cNvPr>
          <p:cNvSpPr>
            <a:spLocks noGrp="1"/>
          </p:cNvSpPr>
          <p:nvPr>
            <p:ph type="body" sz="quarter" idx="15"/>
          </p:nvPr>
        </p:nvSpPr>
        <p:spPr>
          <a:xfrm>
            <a:off x="5214194" y="59955"/>
            <a:ext cx="5840472" cy="936011"/>
          </a:xfrm>
        </p:spPr>
        <p:txBody>
          <a:bodyPr anchor="ctr">
            <a:normAutofit fontScale="92500"/>
          </a:bodyPr>
          <a:lstStyle/>
          <a:p>
            <a:r>
              <a:rPr lang="en-US" sz="4400" dirty="0"/>
              <a:t>Prediction and Clustering </a:t>
            </a:r>
          </a:p>
        </p:txBody>
      </p:sp>
      <p:pic>
        <p:nvPicPr>
          <p:cNvPr id="4" name="Picture 3" descr="A picture containing clothing, shirt&#10;&#10;Description automatically generated">
            <a:extLst>
              <a:ext uri="{FF2B5EF4-FFF2-40B4-BE49-F238E27FC236}">
                <a16:creationId xmlns:a16="http://schemas.microsoft.com/office/drawing/2014/main" id="{C4458429-881E-4E40-A3D0-6164656A804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681"/>
          <a:stretch/>
        </p:blipFill>
        <p:spPr>
          <a:xfrm rot="5400000">
            <a:off x="3761914" y="941892"/>
            <a:ext cx="1253184" cy="2361625"/>
          </a:xfrm>
          <a:prstGeom prst="rect">
            <a:avLst/>
          </a:prstGeom>
          <a:ln w="28575">
            <a:solidFill>
              <a:srgbClr val="105649"/>
            </a:solidFill>
          </a:ln>
        </p:spPr>
      </p:pic>
      <p:grpSp>
        <p:nvGrpSpPr>
          <p:cNvPr id="5" name="Group 4">
            <a:extLst>
              <a:ext uri="{FF2B5EF4-FFF2-40B4-BE49-F238E27FC236}">
                <a16:creationId xmlns:a16="http://schemas.microsoft.com/office/drawing/2014/main" id="{B6B1512A-241F-4701-AD81-74CC6204850B}"/>
              </a:ext>
            </a:extLst>
          </p:cNvPr>
          <p:cNvGrpSpPr/>
          <p:nvPr/>
        </p:nvGrpSpPr>
        <p:grpSpPr>
          <a:xfrm>
            <a:off x="3274930" y="2419188"/>
            <a:ext cx="740619" cy="307777"/>
            <a:chOff x="4469537" y="1869289"/>
            <a:chExt cx="740619" cy="307777"/>
          </a:xfrm>
        </p:grpSpPr>
        <p:sp>
          <p:nvSpPr>
            <p:cNvPr id="7" name="Rectangle 6">
              <a:extLst>
                <a:ext uri="{FF2B5EF4-FFF2-40B4-BE49-F238E27FC236}">
                  <a16:creationId xmlns:a16="http://schemas.microsoft.com/office/drawing/2014/main" id="{CAB8D1A0-B8C2-4F38-9A9E-4892A99D11B8}"/>
                </a:ext>
              </a:extLst>
            </p:cNvPr>
            <p:cNvSpPr/>
            <p:nvPr/>
          </p:nvSpPr>
          <p:spPr>
            <a:xfrm>
              <a:off x="4505805" y="2132634"/>
              <a:ext cx="664769" cy="9144"/>
            </a:xfrm>
            <a:prstGeom prst="rect">
              <a:avLst/>
            </a:prstGeom>
            <a:solidFill>
              <a:schemeClr val="tx1"/>
            </a:solidFill>
            <a:ln>
              <a:solidFill>
                <a:schemeClr val="tx1"/>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48291B8-F85A-4A85-AF3B-F6FCD911852D}"/>
                </a:ext>
              </a:extLst>
            </p:cNvPr>
            <p:cNvSpPr txBox="1"/>
            <p:nvPr/>
          </p:nvSpPr>
          <p:spPr>
            <a:xfrm>
              <a:off x="4469537" y="1869289"/>
              <a:ext cx="740619" cy="307777"/>
            </a:xfrm>
            <a:prstGeom prst="rect">
              <a:avLst/>
            </a:prstGeom>
            <a:noFill/>
          </p:spPr>
          <p:txBody>
            <a:bodyPr wrap="square" rtlCol="0">
              <a:spAutoFit/>
            </a:bodyPr>
            <a:lstStyle/>
            <a:p>
              <a:pPr algn="ctr"/>
              <a:r>
                <a:rPr lang="en-US" sz="1400" b="1" dirty="0"/>
                <a:t>100</a:t>
              </a:r>
              <a:r>
                <a:rPr lang="en-US" sz="1400" b="1" dirty="0">
                  <a:latin typeface="Calibri" panose="020F0502020204030204" pitchFamily="34" charset="0"/>
                  <a:cs typeface="Calibri" panose="020F0502020204030204" pitchFamily="34" charset="0"/>
                </a:rPr>
                <a:t>µ</a:t>
              </a:r>
              <a:r>
                <a:rPr lang="en-US" sz="1400" b="1" dirty="0"/>
                <a:t>m</a:t>
              </a:r>
            </a:p>
          </p:txBody>
        </p:sp>
      </p:grpSp>
      <p:pic>
        <p:nvPicPr>
          <p:cNvPr id="9" name="Picture 8" descr="A picture containing clothing, fabric&#10;&#10;Description automatically generated">
            <a:extLst>
              <a:ext uri="{FF2B5EF4-FFF2-40B4-BE49-F238E27FC236}">
                <a16:creationId xmlns:a16="http://schemas.microsoft.com/office/drawing/2014/main" id="{8CC2A5B0-8B2A-4A26-A165-B22CDA76E29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178947" y="2932927"/>
            <a:ext cx="2419119" cy="1237320"/>
          </a:xfrm>
          <a:prstGeom prst="rect">
            <a:avLst/>
          </a:prstGeom>
          <a:ln w="28575">
            <a:solidFill>
              <a:srgbClr val="105649"/>
            </a:solidFill>
          </a:ln>
        </p:spPr>
      </p:pic>
      <p:sp>
        <p:nvSpPr>
          <p:cNvPr id="11" name="TextBox 10">
            <a:extLst>
              <a:ext uri="{FF2B5EF4-FFF2-40B4-BE49-F238E27FC236}">
                <a16:creationId xmlns:a16="http://schemas.microsoft.com/office/drawing/2014/main" id="{F839931A-4A2B-4A22-8409-12C79F83FFDF}"/>
              </a:ext>
            </a:extLst>
          </p:cNvPr>
          <p:cNvSpPr txBox="1"/>
          <p:nvPr/>
        </p:nvSpPr>
        <p:spPr>
          <a:xfrm rot="16200000">
            <a:off x="2229589" y="3380659"/>
            <a:ext cx="1461999" cy="369332"/>
          </a:xfrm>
          <a:prstGeom prst="rect">
            <a:avLst/>
          </a:prstGeom>
          <a:noFill/>
        </p:spPr>
        <p:txBody>
          <a:bodyPr wrap="square" rtlCol="0">
            <a:spAutoFit/>
          </a:bodyPr>
          <a:lstStyle/>
          <a:p>
            <a:pPr algn="ctr"/>
            <a:r>
              <a:rPr lang="en-US" b="1" dirty="0">
                <a:solidFill>
                  <a:srgbClr val="11584A"/>
                </a:solidFill>
                <a:latin typeface="Helvetica Neue"/>
              </a:rPr>
              <a:t>Cartilage</a:t>
            </a:r>
          </a:p>
        </p:txBody>
      </p:sp>
      <p:sp>
        <p:nvSpPr>
          <p:cNvPr id="12" name="TextBox 11">
            <a:extLst>
              <a:ext uri="{FF2B5EF4-FFF2-40B4-BE49-F238E27FC236}">
                <a16:creationId xmlns:a16="http://schemas.microsoft.com/office/drawing/2014/main" id="{81493592-63BB-45B4-9364-7C0FAC43B608}"/>
              </a:ext>
            </a:extLst>
          </p:cNvPr>
          <p:cNvSpPr txBox="1"/>
          <p:nvPr/>
        </p:nvSpPr>
        <p:spPr>
          <a:xfrm rot="16200000">
            <a:off x="2274528" y="1888212"/>
            <a:ext cx="1461999" cy="369332"/>
          </a:xfrm>
          <a:prstGeom prst="rect">
            <a:avLst/>
          </a:prstGeom>
          <a:noFill/>
        </p:spPr>
        <p:txBody>
          <a:bodyPr wrap="square" rtlCol="0">
            <a:spAutoFit/>
          </a:bodyPr>
          <a:lstStyle/>
          <a:p>
            <a:pPr algn="ctr"/>
            <a:r>
              <a:rPr lang="en-US" b="1" dirty="0">
                <a:solidFill>
                  <a:srgbClr val="11584A"/>
                </a:solidFill>
                <a:latin typeface="Helvetica Neue"/>
              </a:rPr>
              <a:t>Capsule</a:t>
            </a:r>
          </a:p>
        </p:txBody>
      </p:sp>
      <p:cxnSp>
        <p:nvCxnSpPr>
          <p:cNvPr id="15" name="Straight Connector 14">
            <a:extLst>
              <a:ext uri="{FF2B5EF4-FFF2-40B4-BE49-F238E27FC236}">
                <a16:creationId xmlns:a16="http://schemas.microsoft.com/office/drawing/2014/main" id="{FE6BC5B1-1AEC-4026-8033-32FA330A7167}"/>
              </a:ext>
            </a:extLst>
          </p:cNvPr>
          <p:cNvCxnSpPr>
            <a:cxnSpLocks/>
          </p:cNvCxnSpPr>
          <p:nvPr/>
        </p:nvCxnSpPr>
        <p:spPr>
          <a:xfrm flipV="1">
            <a:off x="6323695" y="2931779"/>
            <a:ext cx="2103120" cy="2"/>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3D70D9B-B8CF-4584-9855-316E3CFD46BF}"/>
              </a:ext>
            </a:extLst>
          </p:cNvPr>
          <p:cNvCxnSpPr>
            <a:cxnSpLocks/>
          </p:cNvCxnSpPr>
          <p:nvPr/>
        </p:nvCxnSpPr>
        <p:spPr>
          <a:xfrm flipV="1">
            <a:off x="7262289" y="2550791"/>
            <a:ext cx="808822" cy="335754"/>
          </a:xfrm>
          <a:prstGeom prst="straightConnector1">
            <a:avLst/>
          </a:prstGeom>
          <a:ln w="44450">
            <a:solidFill>
              <a:srgbClr val="FFFF00"/>
            </a:solidFill>
            <a:prstDash val="sysDash"/>
            <a:tailEnd type="triangle"/>
          </a:ln>
        </p:spPr>
        <p:style>
          <a:lnRef idx="3">
            <a:schemeClr val="accent1"/>
          </a:lnRef>
          <a:fillRef idx="0">
            <a:schemeClr val="accent1"/>
          </a:fillRef>
          <a:effectRef idx="2">
            <a:schemeClr val="accent1"/>
          </a:effectRef>
          <a:fontRef idx="minor">
            <a:schemeClr val="tx1"/>
          </a:fontRef>
        </p:style>
      </p:cxnSp>
      <p:sp>
        <p:nvSpPr>
          <p:cNvPr id="17" name="Arc 16">
            <a:extLst>
              <a:ext uri="{FF2B5EF4-FFF2-40B4-BE49-F238E27FC236}">
                <a16:creationId xmlns:a16="http://schemas.microsoft.com/office/drawing/2014/main" id="{A0BA497C-BC6B-46B1-8D6A-0FCDEBB5A692}"/>
              </a:ext>
            </a:extLst>
          </p:cNvPr>
          <p:cNvSpPr/>
          <p:nvPr/>
        </p:nvSpPr>
        <p:spPr>
          <a:xfrm rot="15521260">
            <a:off x="6725123" y="2408167"/>
            <a:ext cx="1064803" cy="1025672"/>
          </a:xfrm>
          <a:prstGeom prst="arc">
            <a:avLst>
              <a:gd name="adj1" fmla="val 19926161"/>
              <a:gd name="adj2" fmla="val 3781179"/>
            </a:avLst>
          </a:prstGeom>
          <a:ln w="57150">
            <a:solidFill>
              <a:srgbClr val="FFFF00"/>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atin typeface="Helvetica Neue"/>
            </a:endParaRPr>
          </a:p>
        </p:txBody>
      </p:sp>
      <p:cxnSp>
        <p:nvCxnSpPr>
          <p:cNvPr id="19" name="Straight Arrow Connector 18">
            <a:extLst>
              <a:ext uri="{FF2B5EF4-FFF2-40B4-BE49-F238E27FC236}">
                <a16:creationId xmlns:a16="http://schemas.microsoft.com/office/drawing/2014/main" id="{92B97D57-77B9-4F1B-8B0E-E75DF8CFB794}"/>
              </a:ext>
            </a:extLst>
          </p:cNvPr>
          <p:cNvCxnSpPr>
            <a:cxnSpLocks/>
          </p:cNvCxnSpPr>
          <p:nvPr/>
        </p:nvCxnSpPr>
        <p:spPr>
          <a:xfrm flipH="1" flipV="1">
            <a:off x="6500332" y="2374883"/>
            <a:ext cx="860338" cy="518161"/>
          </a:xfrm>
          <a:prstGeom prst="straightConnector1">
            <a:avLst/>
          </a:prstGeom>
          <a:ln w="44450">
            <a:solidFill>
              <a:srgbClr val="FFFF00"/>
            </a:solidFill>
            <a:tailEnd type="triangle"/>
          </a:ln>
        </p:spPr>
        <p:style>
          <a:lnRef idx="3">
            <a:schemeClr val="accent1"/>
          </a:lnRef>
          <a:fillRef idx="0">
            <a:schemeClr val="accent1"/>
          </a:fillRef>
          <a:effectRef idx="2">
            <a:schemeClr val="accent1"/>
          </a:effectRef>
          <a:fontRef idx="minor">
            <a:schemeClr val="tx1"/>
          </a:fontRef>
        </p:style>
      </p:cxnSp>
      <p:sp>
        <p:nvSpPr>
          <p:cNvPr id="20" name="Arrow: Right 19">
            <a:extLst>
              <a:ext uri="{FF2B5EF4-FFF2-40B4-BE49-F238E27FC236}">
                <a16:creationId xmlns:a16="http://schemas.microsoft.com/office/drawing/2014/main" id="{149D6A39-C62B-4E99-A9B4-6C4BA334EB46}"/>
              </a:ext>
            </a:extLst>
          </p:cNvPr>
          <p:cNvSpPr/>
          <p:nvPr/>
        </p:nvSpPr>
        <p:spPr>
          <a:xfrm>
            <a:off x="5688888" y="2595832"/>
            <a:ext cx="546575" cy="457200"/>
          </a:xfrm>
          <a:prstGeom prst="rightArrow">
            <a:avLst/>
          </a:prstGeom>
          <a:solidFill>
            <a:srgbClr val="E4D2B4"/>
          </a:solidFill>
          <a:ln>
            <a:solidFill>
              <a:srgbClr val="10564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A7DEEA39-4EBB-48F9-860A-C05D465C102A}"/>
              </a:ext>
            </a:extLst>
          </p:cNvPr>
          <p:cNvSpPr txBox="1"/>
          <p:nvPr/>
        </p:nvSpPr>
        <p:spPr>
          <a:xfrm>
            <a:off x="2834615" y="1075556"/>
            <a:ext cx="2917471" cy="369332"/>
          </a:xfrm>
          <a:prstGeom prst="rect">
            <a:avLst/>
          </a:prstGeom>
          <a:noFill/>
        </p:spPr>
        <p:txBody>
          <a:bodyPr wrap="square" rtlCol="0">
            <a:spAutoFit/>
          </a:bodyPr>
          <a:lstStyle/>
          <a:p>
            <a:pPr algn="ctr"/>
            <a:r>
              <a:rPr lang="en-US" b="1" u="sng" dirty="0">
                <a:solidFill>
                  <a:srgbClr val="11584A"/>
                </a:solidFill>
                <a:latin typeface="Helvetica Neue"/>
              </a:rPr>
              <a:t>Histology Scores</a:t>
            </a:r>
          </a:p>
        </p:txBody>
      </p:sp>
      <p:sp>
        <p:nvSpPr>
          <p:cNvPr id="22" name="TextBox 21">
            <a:extLst>
              <a:ext uri="{FF2B5EF4-FFF2-40B4-BE49-F238E27FC236}">
                <a16:creationId xmlns:a16="http://schemas.microsoft.com/office/drawing/2014/main" id="{61064069-CD02-462C-B48C-054D7A0C6CFA}"/>
              </a:ext>
            </a:extLst>
          </p:cNvPr>
          <p:cNvSpPr txBox="1"/>
          <p:nvPr/>
        </p:nvSpPr>
        <p:spPr>
          <a:xfrm>
            <a:off x="5952233" y="1075556"/>
            <a:ext cx="2917471" cy="369332"/>
          </a:xfrm>
          <a:prstGeom prst="rect">
            <a:avLst/>
          </a:prstGeom>
          <a:noFill/>
        </p:spPr>
        <p:txBody>
          <a:bodyPr wrap="square" rtlCol="0">
            <a:spAutoFit/>
          </a:bodyPr>
          <a:lstStyle/>
          <a:p>
            <a:pPr algn="ctr"/>
            <a:r>
              <a:rPr lang="en-US" b="1" u="sng" dirty="0">
                <a:solidFill>
                  <a:srgbClr val="11584A"/>
                </a:solidFill>
                <a:latin typeface="Helvetica Neue"/>
              </a:rPr>
              <a:t>Joint Mechanics</a:t>
            </a:r>
          </a:p>
        </p:txBody>
      </p:sp>
      <p:sp>
        <p:nvSpPr>
          <p:cNvPr id="23" name="TextBox 22">
            <a:extLst>
              <a:ext uri="{FF2B5EF4-FFF2-40B4-BE49-F238E27FC236}">
                <a16:creationId xmlns:a16="http://schemas.microsoft.com/office/drawing/2014/main" id="{B3A92618-2AA2-4AE0-93A4-D3B1507250B0}"/>
              </a:ext>
            </a:extLst>
          </p:cNvPr>
          <p:cNvSpPr txBox="1"/>
          <p:nvPr/>
        </p:nvSpPr>
        <p:spPr>
          <a:xfrm>
            <a:off x="9199875" y="1075556"/>
            <a:ext cx="2917471" cy="369332"/>
          </a:xfrm>
          <a:prstGeom prst="rect">
            <a:avLst/>
          </a:prstGeom>
          <a:noFill/>
        </p:spPr>
        <p:txBody>
          <a:bodyPr wrap="square" rtlCol="0">
            <a:spAutoFit/>
          </a:bodyPr>
          <a:lstStyle/>
          <a:p>
            <a:pPr algn="ctr"/>
            <a:r>
              <a:rPr lang="en-US" b="1" u="sng" dirty="0">
                <a:solidFill>
                  <a:srgbClr val="11584A"/>
                </a:solidFill>
                <a:latin typeface="Helvetica Neue"/>
              </a:rPr>
              <a:t>Study Groups</a:t>
            </a:r>
          </a:p>
        </p:txBody>
      </p:sp>
      <p:sp>
        <p:nvSpPr>
          <p:cNvPr id="24" name="Arrow: Right 23">
            <a:extLst>
              <a:ext uri="{FF2B5EF4-FFF2-40B4-BE49-F238E27FC236}">
                <a16:creationId xmlns:a16="http://schemas.microsoft.com/office/drawing/2014/main" id="{E5B095B1-F489-4749-975E-74F48A6F1105}"/>
              </a:ext>
            </a:extLst>
          </p:cNvPr>
          <p:cNvSpPr/>
          <p:nvPr/>
        </p:nvSpPr>
        <p:spPr>
          <a:xfrm>
            <a:off x="8585946" y="2595832"/>
            <a:ext cx="546575" cy="457200"/>
          </a:xfrm>
          <a:prstGeom prst="rightArrow">
            <a:avLst/>
          </a:prstGeom>
          <a:solidFill>
            <a:srgbClr val="E4D2B4"/>
          </a:solidFill>
          <a:ln>
            <a:solidFill>
              <a:srgbClr val="10564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5" name="Table 24">
            <a:extLst>
              <a:ext uri="{FF2B5EF4-FFF2-40B4-BE49-F238E27FC236}">
                <a16:creationId xmlns:a16="http://schemas.microsoft.com/office/drawing/2014/main" id="{C5A2BDDD-D190-4D59-84C1-2B2624E99705}"/>
              </a:ext>
            </a:extLst>
          </p:cNvPr>
          <p:cNvGraphicFramePr>
            <a:graphicFrameLocks noGrp="1"/>
          </p:cNvGraphicFramePr>
          <p:nvPr>
            <p:extLst>
              <p:ext uri="{D42A27DB-BD31-4B8C-83A1-F6EECF244321}">
                <p14:modId xmlns:p14="http://schemas.microsoft.com/office/powerpoint/2010/main" val="2861207085"/>
              </p:ext>
            </p:extLst>
          </p:nvPr>
        </p:nvGraphicFramePr>
        <p:xfrm>
          <a:off x="9207714" y="1495210"/>
          <a:ext cx="2893327" cy="2687320"/>
        </p:xfrm>
        <a:graphic>
          <a:graphicData uri="http://schemas.openxmlformats.org/drawingml/2006/table">
            <a:tbl>
              <a:tblPr firstRow="1" bandRow="1">
                <a:tableStyleId>{5C22544A-7EE6-4342-B048-85BDC9FD1C3A}</a:tableStyleId>
              </a:tblPr>
              <a:tblGrid>
                <a:gridCol w="1592707">
                  <a:extLst>
                    <a:ext uri="{9D8B030D-6E8A-4147-A177-3AD203B41FA5}">
                      <a16:colId xmlns:a16="http://schemas.microsoft.com/office/drawing/2014/main" val="1061891145"/>
                    </a:ext>
                  </a:extLst>
                </a:gridCol>
                <a:gridCol w="1300620">
                  <a:extLst>
                    <a:ext uri="{9D8B030D-6E8A-4147-A177-3AD203B41FA5}">
                      <a16:colId xmlns:a16="http://schemas.microsoft.com/office/drawing/2014/main" val="665344461"/>
                    </a:ext>
                  </a:extLst>
                </a:gridCol>
              </a:tblGrid>
              <a:tr h="370840">
                <a:tc>
                  <a:txBody>
                    <a:bodyPr/>
                    <a:lstStyle/>
                    <a:p>
                      <a:pPr algn="ctr"/>
                      <a:r>
                        <a:rPr lang="en-US" sz="1600" dirty="0"/>
                        <a:t>Group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1051B"/>
                    </a:solidFill>
                  </a:tcPr>
                </a:tc>
                <a:tc>
                  <a:txBody>
                    <a:bodyPr/>
                    <a:lstStyle/>
                    <a:p>
                      <a:pPr algn="ctr"/>
                      <a:r>
                        <a:rPr lang="en-US" sz="1600" baseline="0" dirty="0"/>
                        <a:t>Days Post-Injury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1051B"/>
                    </a:solidFill>
                  </a:tcPr>
                </a:tc>
                <a:extLst>
                  <a:ext uri="{0D108BD9-81ED-4DB2-BD59-A6C34878D82A}">
                    <a16:rowId xmlns:a16="http://schemas.microsoft.com/office/drawing/2014/main" val="499985855"/>
                  </a:ext>
                </a:extLst>
              </a:tr>
              <a:tr h="370840">
                <a:tc>
                  <a:txBody>
                    <a:bodyPr/>
                    <a:lstStyle/>
                    <a:p>
                      <a:pPr algn="ctr"/>
                      <a:r>
                        <a:rPr lang="en-US" sz="1600" dirty="0"/>
                        <a:t>Control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42 &amp; 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2591636"/>
                  </a:ext>
                </a:extLst>
              </a:tr>
              <a:tr h="370840">
                <a:tc>
                  <a:txBody>
                    <a:bodyPr/>
                    <a:lstStyle/>
                    <a:p>
                      <a:pPr algn="ctr"/>
                      <a:r>
                        <a:rPr lang="en-US" sz="1600" dirty="0"/>
                        <a:t>Injured + </a:t>
                      </a:r>
                    </a:p>
                    <a:p>
                      <a:pPr algn="ctr"/>
                      <a:r>
                        <a:rPr lang="en-US" sz="1600" dirty="0"/>
                        <a:t>No Treatment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lang="en-US" sz="1600" dirty="0"/>
                        <a:t>42 &amp; 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15389619"/>
                  </a:ext>
                </a:extLst>
              </a:tr>
              <a:tr h="370840">
                <a:tc>
                  <a:txBody>
                    <a:bodyPr/>
                    <a:lstStyle/>
                    <a:p>
                      <a:pPr algn="ctr"/>
                      <a:r>
                        <a:rPr lang="en-US" sz="1600" dirty="0"/>
                        <a:t>Injured + </a:t>
                      </a:r>
                    </a:p>
                    <a:p>
                      <a:pPr algn="ctr"/>
                      <a:r>
                        <a:rPr lang="en-US" sz="1600" dirty="0"/>
                        <a:t>Physical Therapy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lang="en-US" sz="1600" dirty="0"/>
                        <a:t>42 &amp; 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6704011"/>
                  </a:ext>
                </a:extLst>
              </a:tr>
              <a:tr h="370840">
                <a:tc>
                  <a:txBody>
                    <a:bodyPr/>
                    <a:lstStyle/>
                    <a:p>
                      <a:pPr algn="ctr"/>
                      <a:r>
                        <a:rPr lang="en-US" sz="1600" dirty="0"/>
                        <a:t>Injured + </a:t>
                      </a:r>
                    </a:p>
                    <a:p>
                      <a:pPr algn="ctr"/>
                      <a:r>
                        <a:rPr lang="en-US" sz="1600" dirty="0"/>
                        <a:t>Drugs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lang="en-US" sz="1600" dirty="0"/>
                        <a:t>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60060521"/>
                  </a:ext>
                </a:extLst>
              </a:tr>
            </a:tbl>
          </a:graphicData>
        </a:graphic>
      </p:graphicFrame>
      <p:grpSp>
        <p:nvGrpSpPr>
          <p:cNvPr id="26" name="Group 25">
            <a:extLst>
              <a:ext uri="{FF2B5EF4-FFF2-40B4-BE49-F238E27FC236}">
                <a16:creationId xmlns:a16="http://schemas.microsoft.com/office/drawing/2014/main" id="{A6AD42B8-6FD9-4126-9E97-78326C82BE55}"/>
              </a:ext>
            </a:extLst>
          </p:cNvPr>
          <p:cNvGrpSpPr/>
          <p:nvPr/>
        </p:nvGrpSpPr>
        <p:grpSpPr>
          <a:xfrm>
            <a:off x="3164699" y="3846047"/>
            <a:ext cx="890779" cy="307777"/>
            <a:chOff x="4398923" y="1955680"/>
            <a:chExt cx="890779" cy="307777"/>
          </a:xfrm>
        </p:grpSpPr>
        <p:sp>
          <p:nvSpPr>
            <p:cNvPr id="28" name="Rectangle 27">
              <a:extLst>
                <a:ext uri="{FF2B5EF4-FFF2-40B4-BE49-F238E27FC236}">
                  <a16:creationId xmlns:a16="http://schemas.microsoft.com/office/drawing/2014/main" id="{E95CC174-7F20-4CE9-A48C-62034FD775D4}"/>
                </a:ext>
              </a:extLst>
            </p:cNvPr>
            <p:cNvSpPr/>
            <p:nvPr/>
          </p:nvSpPr>
          <p:spPr>
            <a:xfrm>
              <a:off x="4505805" y="2219718"/>
              <a:ext cx="664769" cy="9144"/>
            </a:xfrm>
            <a:prstGeom prst="rect">
              <a:avLst/>
            </a:prstGeom>
            <a:solidFill>
              <a:schemeClr val="tx1"/>
            </a:solidFill>
            <a:ln>
              <a:solidFill>
                <a:schemeClr val="tx1"/>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BE432314-5C07-4A71-B36F-281E63177287}"/>
                </a:ext>
              </a:extLst>
            </p:cNvPr>
            <p:cNvSpPr txBox="1"/>
            <p:nvPr/>
          </p:nvSpPr>
          <p:spPr>
            <a:xfrm>
              <a:off x="4398923" y="1955680"/>
              <a:ext cx="890779" cy="307777"/>
            </a:xfrm>
            <a:prstGeom prst="rect">
              <a:avLst/>
            </a:prstGeom>
            <a:noFill/>
          </p:spPr>
          <p:txBody>
            <a:bodyPr wrap="square" rtlCol="0">
              <a:spAutoFit/>
            </a:bodyPr>
            <a:lstStyle/>
            <a:p>
              <a:pPr algn="ctr"/>
              <a:r>
                <a:rPr lang="en-US" sz="1400" b="1" dirty="0"/>
                <a:t>100</a:t>
              </a:r>
              <a:r>
                <a:rPr lang="en-US" sz="1400" b="1" dirty="0">
                  <a:latin typeface="Calibri" panose="020F0502020204030204" pitchFamily="34" charset="0"/>
                  <a:cs typeface="Calibri" panose="020F0502020204030204" pitchFamily="34" charset="0"/>
                </a:rPr>
                <a:t>µ</a:t>
              </a:r>
              <a:r>
                <a:rPr lang="en-US" sz="1400" b="1" dirty="0"/>
                <a:t>m</a:t>
              </a:r>
            </a:p>
          </p:txBody>
        </p:sp>
      </p:grpSp>
      <p:sp>
        <p:nvSpPr>
          <p:cNvPr id="32" name="TextBox 31">
            <a:extLst>
              <a:ext uri="{FF2B5EF4-FFF2-40B4-BE49-F238E27FC236}">
                <a16:creationId xmlns:a16="http://schemas.microsoft.com/office/drawing/2014/main" id="{20E316FF-FD7E-CE4F-B2C7-9E996F441F23}"/>
              </a:ext>
            </a:extLst>
          </p:cNvPr>
          <p:cNvSpPr txBox="1"/>
          <p:nvPr/>
        </p:nvSpPr>
        <p:spPr>
          <a:xfrm>
            <a:off x="2166201" y="4234788"/>
            <a:ext cx="7859598" cy="2568496"/>
          </a:xfrm>
          <a:prstGeom prst="rect">
            <a:avLst/>
          </a:prstGeom>
        </p:spPr>
        <p:txBody>
          <a:bodyPr vert="horz" wrap="square" lIns="91440" tIns="45720" rIns="91440" bIns="45720" rtlCol="0" anchor="ctr">
            <a:noAutofit/>
          </a:bodyPr>
          <a:lstStyle/>
          <a:p>
            <a:r>
              <a:rPr lang="en-US" sz="2400" b="1" dirty="0">
                <a:solidFill>
                  <a:srgbClr val="11584A"/>
                </a:solidFill>
              </a:rPr>
              <a:t>Approach</a:t>
            </a:r>
          </a:p>
          <a:p>
            <a:pPr marL="342900" indent="-342900">
              <a:buFont typeface="Arial" panose="020B0604020202020204" pitchFamily="34" charset="0"/>
              <a:buChar char="•"/>
            </a:pPr>
            <a:r>
              <a:rPr lang="en-US" dirty="0"/>
              <a:t>Histological images (n=67 rat elbows) with matched joint mechanics</a:t>
            </a:r>
          </a:p>
          <a:p>
            <a:pPr marL="342900" indent="-342900">
              <a:buFont typeface="Arial" panose="020B0604020202020204" pitchFamily="34" charset="0"/>
              <a:buChar char="•"/>
            </a:pPr>
            <a:r>
              <a:rPr lang="en-US" dirty="0"/>
              <a:t>Study groups: control, injury (varying immobilization), injury (plus treatments)</a:t>
            </a:r>
          </a:p>
          <a:p>
            <a:pPr marL="342900" indent="-342900">
              <a:buFont typeface="Arial" panose="020B0604020202020204" pitchFamily="34" charset="0"/>
              <a:buChar char="•"/>
            </a:pPr>
            <a:endParaRPr lang="en-US" sz="1100" dirty="0"/>
          </a:p>
          <a:p>
            <a:r>
              <a:rPr lang="en-US" sz="2400" b="1" dirty="0">
                <a:solidFill>
                  <a:srgbClr val="11584A"/>
                </a:solidFill>
              </a:rPr>
              <a:t>Objectives</a:t>
            </a:r>
          </a:p>
          <a:p>
            <a:pPr marL="342900" indent="-342900">
              <a:buFont typeface="+mj-lt"/>
              <a:buAutoNum type="arabicPeriod"/>
            </a:pPr>
            <a:r>
              <a:rPr lang="en-US" dirty="0"/>
              <a:t>Predict joint range of motion (supervised learning)</a:t>
            </a:r>
          </a:p>
          <a:p>
            <a:pPr marL="342900" indent="-342900">
              <a:buFont typeface="+mj-lt"/>
              <a:buAutoNum type="arabicPeriod"/>
            </a:pPr>
            <a:r>
              <a:rPr lang="en-US" dirty="0"/>
              <a:t>Predict study group (supervised learning)</a:t>
            </a:r>
          </a:p>
          <a:p>
            <a:pPr marL="342900" indent="-342900">
              <a:buFont typeface="+mj-lt"/>
              <a:buAutoNum type="arabicPeriod"/>
            </a:pPr>
            <a:r>
              <a:rPr lang="en-US" dirty="0"/>
              <a:t>Data exploration and clustering (unsupervised learning)</a:t>
            </a:r>
            <a:endParaRPr lang="en-US" b="1" dirty="0">
              <a:solidFill>
                <a:srgbClr val="11584A"/>
              </a:solidFill>
            </a:endParaRPr>
          </a:p>
        </p:txBody>
      </p:sp>
      <p:sp>
        <p:nvSpPr>
          <p:cNvPr id="2" name="Rounded Rectangle 1">
            <a:extLst>
              <a:ext uri="{FF2B5EF4-FFF2-40B4-BE49-F238E27FC236}">
                <a16:creationId xmlns:a16="http://schemas.microsoft.com/office/drawing/2014/main" id="{B396D339-EB7D-DE31-9909-3979AB5FF803}"/>
              </a:ext>
            </a:extLst>
          </p:cNvPr>
          <p:cNvSpPr/>
          <p:nvPr/>
        </p:nvSpPr>
        <p:spPr>
          <a:xfrm>
            <a:off x="1175762" y="115653"/>
            <a:ext cx="1920240" cy="843148"/>
          </a:xfrm>
          <a:prstGeom prst="roundRect">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Data Reduction &amp; Clustering</a:t>
            </a:r>
          </a:p>
        </p:txBody>
      </p:sp>
      <p:sp>
        <p:nvSpPr>
          <p:cNvPr id="18" name="Rounded Rectangle 17">
            <a:extLst>
              <a:ext uri="{FF2B5EF4-FFF2-40B4-BE49-F238E27FC236}">
                <a16:creationId xmlns:a16="http://schemas.microsoft.com/office/drawing/2014/main" id="{38157E37-8BFA-CFEC-3ED9-8FA2C26F706E}"/>
              </a:ext>
            </a:extLst>
          </p:cNvPr>
          <p:cNvSpPr/>
          <p:nvPr/>
        </p:nvSpPr>
        <p:spPr>
          <a:xfrm>
            <a:off x="3171228" y="114092"/>
            <a:ext cx="1920240" cy="843148"/>
          </a:xfrm>
          <a:prstGeom prst="roundRect">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Group Clustering</a:t>
            </a:r>
          </a:p>
        </p:txBody>
      </p:sp>
      <p:pic>
        <p:nvPicPr>
          <p:cNvPr id="31" name="Picture 30">
            <a:extLst>
              <a:ext uri="{FF2B5EF4-FFF2-40B4-BE49-F238E27FC236}">
                <a16:creationId xmlns:a16="http://schemas.microsoft.com/office/drawing/2014/main" id="{37BDBDFB-39D6-435D-D3B0-A6E78DB4093C}"/>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2355044" y="1178897"/>
            <a:ext cx="3503741" cy="5591315"/>
          </a:xfrm>
          <a:prstGeom prst="rect">
            <a:avLst/>
          </a:prstGeom>
        </p:spPr>
      </p:pic>
      <p:pic>
        <p:nvPicPr>
          <p:cNvPr id="34" name="Picture 33">
            <a:extLst>
              <a:ext uri="{FF2B5EF4-FFF2-40B4-BE49-F238E27FC236}">
                <a16:creationId xmlns:a16="http://schemas.microsoft.com/office/drawing/2014/main" id="{EF3108BD-8B49-E41B-26AA-C1B1D3418016}"/>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87064" y="1464821"/>
            <a:ext cx="2666757" cy="2645264"/>
          </a:xfrm>
          <a:prstGeom prst="rect">
            <a:avLst/>
          </a:prstGeom>
        </p:spPr>
      </p:pic>
    </p:spTree>
    <p:extLst>
      <p:ext uri="{BB962C8B-B14F-4D97-AF65-F5344CB8AC3E}">
        <p14:creationId xmlns:p14="http://schemas.microsoft.com/office/powerpoint/2010/main" val="2012044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9319B3A-49FA-475A-9088-EEDCF8C947AF}"/>
              </a:ext>
            </a:extLst>
          </p:cNvPr>
          <p:cNvSpPr>
            <a:spLocks noGrp="1"/>
          </p:cNvSpPr>
          <p:nvPr>
            <p:ph type="body" sz="quarter" idx="15"/>
          </p:nvPr>
        </p:nvSpPr>
        <p:spPr>
          <a:xfrm>
            <a:off x="5175766" y="48366"/>
            <a:ext cx="5840472" cy="936011"/>
          </a:xfrm>
        </p:spPr>
        <p:txBody>
          <a:bodyPr>
            <a:noAutofit/>
          </a:bodyPr>
          <a:lstStyle/>
          <a:p>
            <a:r>
              <a:rPr lang="en-US" sz="2800" dirty="0"/>
              <a:t>Predict Joint Range of Motion </a:t>
            </a:r>
            <a:br>
              <a:rPr lang="en-US" sz="2800" dirty="0"/>
            </a:br>
            <a:r>
              <a:rPr lang="en-US" sz="2800" dirty="0"/>
              <a:t>Based on Histology Metrics </a:t>
            </a:r>
          </a:p>
        </p:txBody>
      </p:sp>
      <p:sp>
        <p:nvSpPr>
          <p:cNvPr id="7" name="TextBox 6">
            <a:extLst>
              <a:ext uri="{FF2B5EF4-FFF2-40B4-BE49-F238E27FC236}">
                <a16:creationId xmlns:a16="http://schemas.microsoft.com/office/drawing/2014/main" id="{D0E00509-195F-4397-A768-B18BEA02C380}"/>
              </a:ext>
            </a:extLst>
          </p:cNvPr>
          <p:cNvSpPr txBox="1"/>
          <p:nvPr/>
        </p:nvSpPr>
        <p:spPr>
          <a:xfrm>
            <a:off x="4783314" y="1278790"/>
            <a:ext cx="2588336" cy="400110"/>
          </a:xfrm>
          <a:prstGeom prst="rect">
            <a:avLst/>
          </a:prstGeom>
          <a:noFill/>
        </p:spPr>
        <p:txBody>
          <a:bodyPr wrap="square" rtlCol="0">
            <a:spAutoFit/>
          </a:bodyPr>
          <a:lstStyle/>
          <a:p>
            <a:pPr algn="ctr"/>
            <a:r>
              <a:rPr lang="en-US" sz="2000" b="1" u="sng" dirty="0">
                <a:solidFill>
                  <a:srgbClr val="11584A"/>
                </a:solidFill>
                <a:latin typeface="+mj-lt"/>
              </a:rPr>
              <a:t>Input</a:t>
            </a:r>
          </a:p>
        </p:txBody>
      </p:sp>
      <p:sp>
        <p:nvSpPr>
          <p:cNvPr id="8" name="TextBox 7">
            <a:extLst>
              <a:ext uri="{FF2B5EF4-FFF2-40B4-BE49-F238E27FC236}">
                <a16:creationId xmlns:a16="http://schemas.microsoft.com/office/drawing/2014/main" id="{16612004-E75A-4226-ACEC-31056449C4A7}"/>
              </a:ext>
            </a:extLst>
          </p:cNvPr>
          <p:cNvSpPr txBox="1"/>
          <p:nvPr/>
        </p:nvSpPr>
        <p:spPr>
          <a:xfrm>
            <a:off x="7726460" y="1278790"/>
            <a:ext cx="2588336" cy="400110"/>
          </a:xfrm>
          <a:prstGeom prst="rect">
            <a:avLst/>
          </a:prstGeom>
          <a:noFill/>
        </p:spPr>
        <p:txBody>
          <a:bodyPr wrap="square" rtlCol="0">
            <a:spAutoFit/>
          </a:bodyPr>
          <a:lstStyle/>
          <a:p>
            <a:pPr algn="ctr"/>
            <a:r>
              <a:rPr lang="en-US" sz="2000" b="1" u="sng" dirty="0">
                <a:solidFill>
                  <a:srgbClr val="11584A"/>
                </a:solidFill>
                <a:latin typeface="+mj-lt"/>
              </a:rPr>
              <a:t>Output</a:t>
            </a:r>
          </a:p>
        </p:txBody>
      </p:sp>
      <p:pic>
        <p:nvPicPr>
          <p:cNvPr id="9" name="Picture 10" descr="Regression vs. Classification">
            <a:extLst>
              <a:ext uri="{FF2B5EF4-FFF2-40B4-BE49-F238E27FC236}">
                <a16:creationId xmlns:a16="http://schemas.microsoft.com/office/drawing/2014/main" id="{CA85AE0C-62DA-4398-9D96-D126631C6F52}"/>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47815" r="-1" b="16586"/>
          <a:stretch/>
        </p:blipFill>
        <p:spPr bwMode="auto">
          <a:xfrm>
            <a:off x="172441" y="4245949"/>
            <a:ext cx="2361804" cy="210200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4698EB6-9AD5-4A12-8D20-3891D2B8082F}"/>
              </a:ext>
            </a:extLst>
          </p:cNvPr>
          <p:cNvSpPr txBox="1"/>
          <p:nvPr/>
        </p:nvSpPr>
        <p:spPr>
          <a:xfrm>
            <a:off x="134481" y="3918099"/>
            <a:ext cx="2588336" cy="369332"/>
          </a:xfrm>
          <a:prstGeom prst="rect">
            <a:avLst/>
          </a:prstGeom>
          <a:noFill/>
        </p:spPr>
        <p:txBody>
          <a:bodyPr wrap="square" rtlCol="0">
            <a:spAutoFit/>
          </a:bodyPr>
          <a:lstStyle/>
          <a:p>
            <a:pPr algn="ctr"/>
            <a:r>
              <a:rPr lang="en-US" b="1" dirty="0">
                <a:solidFill>
                  <a:srgbClr val="11584A"/>
                </a:solidFill>
                <a:latin typeface="Helvetica Neue"/>
              </a:rPr>
              <a:t>Regression</a:t>
            </a:r>
          </a:p>
        </p:txBody>
      </p:sp>
      <p:sp>
        <p:nvSpPr>
          <p:cNvPr id="13" name="Rectangle 12">
            <a:extLst>
              <a:ext uri="{FF2B5EF4-FFF2-40B4-BE49-F238E27FC236}">
                <a16:creationId xmlns:a16="http://schemas.microsoft.com/office/drawing/2014/main" id="{F8077A70-F780-4553-B060-A9238A42A734}"/>
              </a:ext>
            </a:extLst>
          </p:cNvPr>
          <p:cNvSpPr/>
          <p:nvPr/>
        </p:nvSpPr>
        <p:spPr>
          <a:xfrm>
            <a:off x="4786286" y="1719479"/>
            <a:ext cx="2585364" cy="1166777"/>
          </a:xfrm>
          <a:prstGeom prst="rect">
            <a:avLst/>
          </a:prstGeom>
          <a:solidFill>
            <a:srgbClr val="11584A"/>
          </a:solidFill>
          <a:ln>
            <a:solidFill>
              <a:srgbClr val="E4D2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Capsule or Cartilage Histology Scores</a:t>
            </a:r>
          </a:p>
        </p:txBody>
      </p:sp>
      <p:sp>
        <p:nvSpPr>
          <p:cNvPr id="15" name="Rectangle 14">
            <a:extLst>
              <a:ext uri="{FF2B5EF4-FFF2-40B4-BE49-F238E27FC236}">
                <a16:creationId xmlns:a16="http://schemas.microsoft.com/office/drawing/2014/main" id="{20CEC7C3-6845-4EEA-A038-34F416AB25F1}"/>
              </a:ext>
            </a:extLst>
          </p:cNvPr>
          <p:cNvSpPr/>
          <p:nvPr/>
        </p:nvSpPr>
        <p:spPr>
          <a:xfrm>
            <a:off x="7727044" y="1719479"/>
            <a:ext cx="2587752" cy="1170432"/>
          </a:xfrm>
          <a:prstGeom prst="rect">
            <a:avLst/>
          </a:prstGeom>
          <a:solidFill>
            <a:srgbClr val="11584A"/>
          </a:solidFill>
          <a:ln>
            <a:solidFill>
              <a:srgbClr val="E4D2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Joint Range of Motion</a:t>
            </a:r>
          </a:p>
        </p:txBody>
      </p:sp>
      <p:sp>
        <p:nvSpPr>
          <p:cNvPr id="16" name="Rectangle 15">
            <a:extLst>
              <a:ext uri="{FF2B5EF4-FFF2-40B4-BE49-F238E27FC236}">
                <a16:creationId xmlns:a16="http://schemas.microsoft.com/office/drawing/2014/main" id="{2FCDE09A-8496-4C89-99F4-54E9AFA4F246}"/>
              </a:ext>
            </a:extLst>
          </p:cNvPr>
          <p:cNvSpPr/>
          <p:nvPr/>
        </p:nvSpPr>
        <p:spPr>
          <a:xfrm>
            <a:off x="58424" y="1625481"/>
            <a:ext cx="2712487" cy="1631216"/>
          </a:xfrm>
          <a:prstGeom prst="rect">
            <a:avLst/>
          </a:prstGeom>
        </p:spPr>
        <p:txBody>
          <a:bodyPr wrap="square">
            <a:spAutoFit/>
          </a:bodyPr>
          <a:lstStyle/>
          <a:p>
            <a:pPr algn="ctr"/>
            <a:r>
              <a:rPr lang="en-US" sz="2000" b="1" u="sng" dirty="0">
                <a:solidFill>
                  <a:srgbClr val="105649"/>
                </a:solidFill>
              </a:rPr>
              <a:t>Objective: </a:t>
            </a:r>
          </a:p>
          <a:p>
            <a:pPr algn="ctr"/>
            <a:r>
              <a:rPr lang="en-US" sz="2000" dirty="0"/>
              <a:t>Predict joint range of motion from capsule histology scores (supervised learning)</a:t>
            </a:r>
            <a:endParaRPr lang="en-US" sz="2000" i="1" baseline="30000" dirty="0"/>
          </a:p>
        </p:txBody>
      </p:sp>
      <p:sp>
        <p:nvSpPr>
          <p:cNvPr id="18" name="Rectangle 17">
            <a:extLst>
              <a:ext uri="{FF2B5EF4-FFF2-40B4-BE49-F238E27FC236}">
                <a16:creationId xmlns:a16="http://schemas.microsoft.com/office/drawing/2014/main" id="{9A99DAD8-FEB8-47E1-8767-6090E3F39B7C}"/>
              </a:ext>
            </a:extLst>
          </p:cNvPr>
          <p:cNvSpPr/>
          <p:nvPr/>
        </p:nvSpPr>
        <p:spPr>
          <a:xfrm>
            <a:off x="4634" y="3561021"/>
            <a:ext cx="2825759" cy="400110"/>
          </a:xfrm>
          <a:prstGeom prst="rect">
            <a:avLst/>
          </a:prstGeom>
        </p:spPr>
        <p:txBody>
          <a:bodyPr wrap="square">
            <a:spAutoFit/>
          </a:bodyPr>
          <a:lstStyle/>
          <a:p>
            <a:pPr algn="ctr"/>
            <a:r>
              <a:rPr lang="en-US" sz="2000" b="1" u="sng" dirty="0">
                <a:solidFill>
                  <a:srgbClr val="105649"/>
                </a:solidFill>
              </a:rPr>
              <a:t>Problem type: </a:t>
            </a:r>
          </a:p>
        </p:txBody>
      </p:sp>
      <p:graphicFrame>
        <p:nvGraphicFramePr>
          <p:cNvPr id="14" name="Table 4">
            <a:extLst>
              <a:ext uri="{FF2B5EF4-FFF2-40B4-BE49-F238E27FC236}">
                <a16:creationId xmlns:a16="http://schemas.microsoft.com/office/drawing/2014/main" id="{52DF804B-5208-4F84-9049-591CC0046F41}"/>
              </a:ext>
            </a:extLst>
          </p:cNvPr>
          <p:cNvGraphicFramePr>
            <a:graphicFrameLocks noGrp="1"/>
          </p:cNvGraphicFramePr>
          <p:nvPr>
            <p:extLst>
              <p:ext uri="{D42A27DB-BD31-4B8C-83A1-F6EECF244321}">
                <p14:modId xmlns:p14="http://schemas.microsoft.com/office/powerpoint/2010/main" val="1521798574"/>
              </p:ext>
            </p:extLst>
          </p:nvPr>
        </p:nvGraphicFramePr>
        <p:xfrm>
          <a:off x="3291843" y="3238415"/>
          <a:ext cx="8509293" cy="3139440"/>
        </p:xfrm>
        <a:graphic>
          <a:graphicData uri="http://schemas.openxmlformats.org/drawingml/2006/table">
            <a:tbl>
              <a:tblPr firstRow="1" bandRow="1">
                <a:tableStyleId>{5C22544A-7EE6-4342-B048-85BDC9FD1C3A}</a:tableStyleId>
              </a:tblPr>
              <a:tblGrid>
                <a:gridCol w="968185">
                  <a:extLst>
                    <a:ext uri="{9D8B030D-6E8A-4147-A177-3AD203B41FA5}">
                      <a16:colId xmlns:a16="http://schemas.microsoft.com/office/drawing/2014/main" val="873423218"/>
                    </a:ext>
                  </a:extLst>
                </a:gridCol>
                <a:gridCol w="875207">
                  <a:extLst>
                    <a:ext uri="{9D8B030D-6E8A-4147-A177-3AD203B41FA5}">
                      <a16:colId xmlns:a16="http://schemas.microsoft.com/office/drawing/2014/main" val="276900233"/>
                    </a:ext>
                  </a:extLst>
                </a:gridCol>
                <a:gridCol w="1634204">
                  <a:extLst>
                    <a:ext uri="{9D8B030D-6E8A-4147-A177-3AD203B41FA5}">
                      <a16:colId xmlns:a16="http://schemas.microsoft.com/office/drawing/2014/main" val="1166814160"/>
                    </a:ext>
                  </a:extLst>
                </a:gridCol>
                <a:gridCol w="1231603">
                  <a:extLst>
                    <a:ext uri="{9D8B030D-6E8A-4147-A177-3AD203B41FA5}">
                      <a16:colId xmlns:a16="http://schemas.microsoft.com/office/drawing/2014/main" val="1394907461"/>
                    </a:ext>
                  </a:extLst>
                </a:gridCol>
                <a:gridCol w="1289729">
                  <a:extLst>
                    <a:ext uri="{9D8B030D-6E8A-4147-A177-3AD203B41FA5}">
                      <a16:colId xmlns:a16="http://schemas.microsoft.com/office/drawing/2014/main" val="1061891145"/>
                    </a:ext>
                  </a:extLst>
                </a:gridCol>
                <a:gridCol w="1243667">
                  <a:extLst>
                    <a:ext uri="{9D8B030D-6E8A-4147-A177-3AD203B41FA5}">
                      <a16:colId xmlns:a16="http://schemas.microsoft.com/office/drawing/2014/main" val="3665649261"/>
                    </a:ext>
                  </a:extLst>
                </a:gridCol>
                <a:gridCol w="1266698">
                  <a:extLst>
                    <a:ext uri="{9D8B030D-6E8A-4147-A177-3AD203B41FA5}">
                      <a16:colId xmlns:a16="http://schemas.microsoft.com/office/drawing/2014/main" val="985281385"/>
                    </a:ext>
                  </a:extLst>
                </a:gridCol>
              </a:tblGrid>
              <a:tr h="370840">
                <a:tc>
                  <a:txBody>
                    <a:bodyPr/>
                    <a:lstStyle/>
                    <a:p>
                      <a:pPr algn="ctr"/>
                      <a:r>
                        <a:rPr lang="en-US" sz="1600" dirty="0"/>
                        <a:t>Input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1051B"/>
                    </a:solidFill>
                  </a:tcPr>
                </a:tc>
                <a:tc>
                  <a:txBody>
                    <a:bodyPr/>
                    <a:lstStyle/>
                    <a:p>
                      <a:pPr algn="ctr"/>
                      <a:r>
                        <a:rPr lang="en-US" sz="1600" dirty="0"/>
                        <a:t>Output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1051B"/>
                    </a:solidFill>
                  </a:tcPr>
                </a:tc>
                <a:tc>
                  <a:txBody>
                    <a:bodyPr/>
                    <a:lstStyle/>
                    <a:p>
                      <a:pPr algn="ctr"/>
                      <a:r>
                        <a:rPr lang="en-US" sz="1600" dirty="0"/>
                        <a:t>Decision Tree</a:t>
                      </a:r>
                    </a:p>
                    <a:p>
                      <a:pPr algn="ctr"/>
                      <a:r>
                        <a:rPr lang="en-US" sz="1600" dirty="0"/>
                        <a:t> (R</a:t>
                      </a:r>
                      <a:r>
                        <a:rPr lang="en-US" sz="1600" baseline="30000" dirty="0"/>
                        <a:t>2</a:t>
                      </a:r>
                      <a:r>
                        <a:rPr lang="en-US" sz="16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1051B"/>
                    </a:solidFill>
                  </a:tcPr>
                </a:tc>
                <a:tc>
                  <a:txBody>
                    <a:bodyPr/>
                    <a:lstStyle/>
                    <a:p>
                      <a:pPr algn="ctr"/>
                      <a:r>
                        <a:rPr lang="en-US" sz="1600" dirty="0"/>
                        <a:t>Bagging</a:t>
                      </a:r>
                    </a:p>
                    <a:p>
                      <a:pPr algn="ctr"/>
                      <a:r>
                        <a:rPr lang="en-US" sz="1600" dirty="0"/>
                        <a:t>(R</a:t>
                      </a:r>
                      <a:r>
                        <a:rPr lang="en-US" sz="1600" baseline="30000" dirty="0"/>
                        <a:t>2</a:t>
                      </a:r>
                      <a:r>
                        <a:rPr lang="en-US" sz="16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1051B"/>
                    </a:solidFill>
                  </a:tcPr>
                </a:tc>
                <a:tc>
                  <a:txBody>
                    <a:bodyPr/>
                    <a:lstStyle/>
                    <a:p>
                      <a:pPr algn="ctr"/>
                      <a:r>
                        <a:rPr lang="en-US" sz="1600" dirty="0"/>
                        <a:t>Support Vector</a:t>
                      </a:r>
                    </a:p>
                    <a:p>
                      <a:pPr algn="ctr"/>
                      <a:r>
                        <a:rPr lang="en-US" sz="1600" dirty="0"/>
                        <a:t> (R</a:t>
                      </a:r>
                      <a:r>
                        <a:rPr lang="en-US" sz="1600" baseline="30000" dirty="0"/>
                        <a:t>2</a:t>
                      </a:r>
                      <a:r>
                        <a:rPr lang="en-US" sz="16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1051B"/>
                    </a:solidFill>
                  </a:tcPr>
                </a:tc>
                <a:tc>
                  <a:txBody>
                    <a:bodyPr/>
                    <a:lstStyle/>
                    <a:p>
                      <a:pPr algn="ctr"/>
                      <a:r>
                        <a:rPr lang="en-US" sz="1600" dirty="0"/>
                        <a:t>Random</a:t>
                      </a:r>
                    </a:p>
                    <a:p>
                      <a:pPr algn="ctr"/>
                      <a:r>
                        <a:rPr lang="en-US" sz="1600" dirty="0"/>
                        <a:t> Forest</a:t>
                      </a:r>
                    </a:p>
                    <a:p>
                      <a:pPr algn="ctr"/>
                      <a:r>
                        <a:rPr lang="en-US" sz="1600" dirty="0"/>
                        <a:t> (R</a:t>
                      </a:r>
                      <a:r>
                        <a:rPr lang="en-US" sz="1600" baseline="30000" dirty="0"/>
                        <a:t>2</a:t>
                      </a:r>
                      <a:r>
                        <a:rPr lang="en-US" sz="16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1051B"/>
                    </a:solidFill>
                  </a:tcPr>
                </a:tc>
                <a:tc>
                  <a:txBody>
                    <a:bodyPr/>
                    <a:lstStyle/>
                    <a:p>
                      <a:pPr algn="ctr"/>
                      <a:r>
                        <a:rPr lang="en-US" sz="1600" dirty="0"/>
                        <a:t>K-Nearest Neighbor</a:t>
                      </a:r>
                    </a:p>
                    <a:p>
                      <a:pPr algn="ctr"/>
                      <a:r>
                        <a:rPr lang="en-US" sz="1600" dirty="0"/>
                        <a:t> (R</a:t>
                      </a:r>
                      <a:r>
                        <a:rPr lang="en-US" sz="1600" baseline="30000" dirty="0"/>
                        <a:t>2</a:t>
                      </a:r>
                      <a:r>
                        <a:rPr lang="en-US" sz="16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1051B"/>
                    </a:solidFill>
                  </a:tcPr>
                </a:tc>
                <a:extLst>
                  <a:ext uri="{0D108BD9-81ED-4DB2-BD59-A6C34878D82A}">
                    <a16:rowId xmlns:a16="http://schemas.microsoft.com/office/drawing/2014/main" val="499985855"/>
                  </a:ext>
                </a:extLst>
              </a:tr>
              <a:tr h="370840">
                <a:tc>
                  <a:txBody>
                    <a:bodyPr/>
                    <a:lstStyle/>
                    <a:p>
                      <a:pPr algn="ctr"/>
                      <a:r>
                        <a:rPr lang="en-US" sz="1600" dirty="0"/>
                        <a:t>Anterior Capsule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ROM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-0.08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0.04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lang="en-US" sz="1600" dirty="0"/>
                        <a:t>0.24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0.38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0.23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2591636"/>
                  </a:ext>
                </a:extLst>
              </a:tr>
              <a:tr h="370840">
                <a:tc>
                  <a:txBody>
                    <a:bodyPr/>
                    <a:lstStyle/>
                    <a:p>
                      <a:pPr algn="ctr"/>
                      <a:r>
                        <a:rPr lang="en-US" sz="1600" dirty="0"/>
                        <a:t>Posterior Capsule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ROM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0.50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0.37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0.42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0.32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15389619"/>
                  </a:ext>
                </a:extLst>
              </a:tr>
              <a:tr h="370840">
                <a:tc>
                  <a:txBody>
                    <a:bodyPr/>
                    <a:lstStyle/>
                    <a:p>
                      <a:pPr algn="ctr"/>
                      <a:r>
                        <a:rPr lang="en-US" sz="1600" dirty="0"/>
                        <a:t>Anterior Cartilage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ROM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0.09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0.04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0.22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0.10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0.23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48312132"/>
                  </a:ext>
                </a:extLst>
              </a:tr>
              <a:tr h="370840">
                <a:tc>
                  <a:txBody>
                    <a:bodyPr/>
                    <a:lstStyle/>
                    <a:p>
                      <a:pPr algn="ctr"/>
                      <a:r>
                        <a:rPr lang="en-US" sz="1600" dirty="0"/>
                        <a:t>Posterior Cartilage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ROM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-0.75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-0.70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lang="en-US" sz="1600" dirty="0"/>
                        <a:t>-0.07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-0.60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-0.42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86896154"/>
                  </a:ext>
                </a:extLst>
              </a:tr>
            </a:tbl>
          </a:graphicData>
        </a:graphic>
      </p:graphicFrame>
      <p:sp>
        <p:nvSpPr>
          <p:cNvPr id="2" name="Rectangle 1">
            <a:extLst>
              <a:ext uri="{FF2B5EF4-FFF2-40B4-BE49-F238E27FC236}">
                <a16:creationId xmlns:a16="http://schemas.microsoft.com/office/drawing/2014/main" id="{09524C5B-26AB-4B66-91B8-C5C68CC63E8D}"/>
              </a:ext>
            </a:extLst>
          </p:cNvPr>
          <p:cNvSpPr/>
          <p:nvPr/>
        </p:nvSpPr>
        <p:spPr>
          <a:xfrm>
            <a:off x="9329674" y="4104618"/>
            <a:ext cx="2428430" cy="1072289"/>
          </a:xfrm>
          <a:prstGeom prst="rect">
            <a:avLst/>
          </a:prstGeom>
          <a:solidFill>
            <a:srgbClr val="FFFF00">
              <a:alpha val="32941"/>
            </a:srgbClr>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EFCBEEDD-C6B0-280D-CFD0-15531FA739FC}"/>
              </a:ext>
            </a:extLst>
          </p:cNvPr>
          <p:cNvSpPr/>
          <p:nvPr/>
        </p:nvSpPr>
        <p:spPr>
          <a:xfrm>
            <a:off x="1175762" y="115653"/>
            <a:ext cx="1920240" cy="843148"/>
          </a:xfrm>
          <a:prstGeom prst="roundRect">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Data Reduction &amp; Clustering</a:t>
            </a:r>
          </a:p>
        </p:txBody>
      </p:sp>
      <p:sp>
        <p:nvSpPr>
          <p:cNvPr id="6" name="Rounded Rectangle 5">
            <a:extLst>
              <a:ext uri="{FF2B5EF4-FFF2-40B4-BE49-F238E27FC236}">
                <a16:creationId xmlns:a16="http://schemas.microsoft.com/office/drawing/2014/main" id="{97F5A312-6B07-19CE-767E-FBD570671F17}"/>
              </a:ext>
            </a:extLst>
          </p:cNvPr>
          <p:cNvSpPr/>
          <p:nvPr/>
        </p:nvSpPr>
        <p:spPr>
          <a:xfrm>
            <a:off x="3171228" y="114092"/>
            <a:ext cx="1920240" cy="843148"/>
          </a:xfrm>
          <a:prstGeom prst="roundRect">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Group Clustering</a:t>
            </a:r>
          </a:p>
        </p:txBody>
      </p:sp>
      <p:cxnSp>
        <p:nvCxnSpPr>
          <p:cNvPr id="11" name="Straight Connector 10">
            <a:extLst>
              <a:ext uri="{FF2B5EF4-FFF2-40B4-BE49-F238E27FC236}">
                <a16:creationId xmlns:a16="http://schemas.microsoft.com/office/drawing/2014/main" id="{F2114FCB-462B-D460-7B45-74DFB0D99C5A}"/>
              </a:ext>
            </a:extLst>
          </p:cNvPr>
          <p:cNvCxnSpPr>
            <a:cxnSpLocks/>
          </p:cNvCxnSpPr>
          <p:nvPr/>
        </p:nvCxnSpPr>
        <p:spPr>
          <a:xfrm>
            <a:off x="2819294" y="1189487"/>
            <a:ext cx="0" cy="5577840"/>
          </a:xfrm>
          <a:prstGeom prst="line">
            <a:avLst/>
          </a:prstGeom>
          <a:ln w="12700">
            <a:solidFill>
              <a:srgbClr val="80061B"/>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77913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3" grpId="0" animBg="1"/>
      <p:bldP spid="15" grpId="0" animBg="1"/>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0655694-23EA-4BC3-91D0-95784C449FC3}"/>
              </a:ext>
            </a:extLst>
          </p:cNvPr>
          <p:cNvSpPr>
            <a:spLocks noGrp="1"/>
          </p:cNvSpPr>
          <p:nvPr>
            <p:ph type="body" sz="quarter" idx="15"/>
          </p:nvPr>
        </p:nvSpPr>
        <p:spPr>
          <a:xfrm>
            <a:off x="5214194" y="48055"/>
            <a:ext cx="5840472" cy="936011"/>
          </a:xfrm>
        </p:spPr>
        <p:txBody>
          <a:bodyPr>
            <a:noAutofit/>
          </a:bodyPr>
          <a:lstStyle/>
          <a:p>
            <a:r>
              <a:rPr lang="en-US" sz="2800" dirty="0"/>
              <a:t>Predict Study Groups with Histology Scores and Biomechanics</a:t>
            </a:r>
          </a:p>
        </p:txBody>
      </p:sp>
      <p:sp>
        <p:nvSpPr>
          <p:cNvPr id="4" name="Rectangle 3">
            <a:extLst>
              <a:ext uri="{FF2B5EF4-FFF2-40B4-BE49-F238E27FC236}">
                <a16:creationId xmlns:a16="http://schemas.microsoft.com/office/drawing/2014/main" id="{6AE8386B-36E2-408D-9C30-862972DB5224}"/>
              </a:ext>
            </a:extLst>
          </p:cNvPr>
          <p:cNvSpPr/>
          <p:nvPr/>
        </p:nvSpPr>
        <p:spPr>
          <a:xfrm>
            <a:off x="4778698" y="1559496"/>
            <a:ext cx="2585364" cy="1166777"/>
          </a:xfrm>
          <a:prstGeom prst="rect">
            <a:avLst/>
          </a:prstGeom>
          <a:solidFill>
            <a:srgbClr val="11584A"/>
          </a:solidFill>
          <a:ln>
            <a:solidFill>
              <a:srgbClr val="E4D2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Capsule or Cartilage Histology Scores &amp;</a:t>
            </a:r>
          </a:p>
          <a:p>
            <a:pPr algn="ctr"/>
            <a:r>
              <a:rPr lang="en-US" dirty="0"/>
              <a:t>Elbow Biomechanics</a:t>
            </a:r>
          </a:p>
        </p:txBody>
      </p:sp>
      <p:pic>
        <p:nvPicPr>
          <p:cNvPr id="13" name="Picture 10" descr="Regression vs. Classification">
            <a:extLst>
              <a:ext uri="{FF2B5EF4-FFF2-40B4-BE49-F238E27FC236}">
                <a16:creationId xmlns:a16="http://schemas.microsoft.com/office/drawing/2014/main" id="{13C25E61-A292-4124-8BAD-50CFA32D34B8}"/>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1189" t="3777" r="50845" b="12809"/>
          <a:stretch/>
        </p:blipFill>
        <p:spPr bwMode="auto">
          <a:xfrm>
            <a:off x="318553" y="4359656"/>
            <a:ext cx="2170833" cy="210200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BA8BA4CE-5231-4D60-B2E8-5AC68DD1A8A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136324" y="3490583"/>
            <a:ext cx="3702703" cy="2989438"/>
          </a:xfrm>
          <a:prstGeom prst="rect">
            <a:avLst/>
          </a:prstGeom>
        </p:spPr>
      </p:pic>
      <p:sp>
        <p:nvSpPr>
          <p:cNvPr id="2" name="Arrow: Left 1">
            <a:extLst>
              <a:ext uri="{FF2B5EF4-FFF2-40B4-BE49-F238E27FC236}">
                <a16:creationId xmlns:a16="http://schemas.microsoft.com/office/drawing/2014/main" id="{5DE593CC-8875-4CFA-B53E-C9F08D603731}"/>
              </a:ext>
            </a:extLst>
          </p:cNvPr>
          <p:cNvSpPr/>
          <p:nvPr/>
        </p:nvSpPr>
        <p:spPr>
          <a:xfrm rot="2886337">
            <a:off x="4924779" y="4451286"/>
            <a:ext cx="304309" cy="318247"/>
          </a:xfrm>
          <a:prstGeom prst="leftArrow">
            <a:avLst/>
          </a:prstGeom>
          <a:solidFill>
            <a:srgbClr val="E4D2B4"/>
          </a:solidFill>
          <a:ln w="12700">
            <a:solidFill>
              <a:srgbClr val="0F554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8A5342F4-7C32-4CF3-9AD2-10FF804238EF}"/>
              </a:ext>
            </a:extLst>
          </p:cNvPr>
          <p:cNvSpPr txBox="1"/>
          <p:nvPr/>
        </p:nvSpPr>
        <p:spPr>
          <a:xfrm rot="19300546">
            <a:off x="4818057" y="3766015"/>
            <a:ext cx="1684051" cy="646331"/>
          </a:xfrm>
          <a:prstGeom prst="rect">
            <a:avLst/>
          </a:prstGeom>
          <a:noFill/>
        </p:spPr>
        <p:txBody>
          <a:bodyPr wrap="square" rtlCol="0">
            <a:spAutoFit/>
          </a:bodyPr>
          <a:lstStyle/>
          <a:p>
            <a:pPr algn="ctr"/>
            <a:r>
              <a:rPr lang="en-US" b="1" dirty="0">
                <a:solidFill>
                  <a:srgbClr val="11584A"/>
                </a:solidFill>
              </a:rPr>
              <a:t>Better Predictions</a:t>
            </a:r>
          </a:p>
        </p:txBody>
      </p:sp>
      <p:sp>
        <p:nvSpPr>
          <p:cNvPr id="25" name="Arrow: Left 24">
            <a:extLst>
              <a:ext uri="{FF2B5EF4-FFF2-40B4-BE49-F238E27FC236}">
                <a16:creationId xmlns:a16="http://schemas.microsoft.com/office/drawing/2014/main" id="{08704E4C-A1B2-4E58-80E4-2275E39A724A}"/>
              </a:ext>
            </a:extLst>
          </p:cNvPr>
          <p:cNvSpPr/>
          <p:nvPr/>
        </p:nvSpPr>
        <p:spPr>
          <a:xfrm rot="13619529">
            <a:off x="5301336" y="4853709"/>
            <a:ext cx="304309" cy="318247"/>
          </a:xfrm>
          <a:prstGeom prst="leftArrow">
            <a:avLst/>
          </a:prstGeom>
          <a:solidFill>
            <a:srgbClr val="E4D2B4"/>
          </a:solidFill>
          <a:ln w="12700">
            <a:solidFill>
              <a:srgbClr val="0F554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D4487D4-D2BD-4E37-8F13-04FA253CCDB7}"/>
              </a:ext>
            </a:extLst>
          </p:cNvPr>
          <p:cNvSpPr txBox="1"/>
          <p:nvPr/>
        </p:nvSpPr>
        <p:spPr>
          <a:xfrm rot="19320000">
            <a:off x="5238434" y="4280857"/>
            <a:ext cx="1684051" cy="646331"/>
          </a:xfrm>
          <a:prstGeom prst="rect">
            <a:avLst/>
          </a:prstGeom>
          <a:noFill/>
        </p:spPr>
        <p:txBody>
          <a:bodyPr wrap="square" rtlCol="0">
            <a:spAutoFit/>
          </a:bodyPr>
          <a:lstStyle/>
          <a:p>
            <a:pPr algn="ctr"/>
            <a:r>
              <a:rPr lang="en-US" b="1" dirty="0">
                <a:solidFill>
                  <a:srgbClr val="11584A"/>
                </a:solidFill>
              </a:rPr>
              <a:t>Worse Predictions</a:t>
            </a:r>
          </a:p>
        </p:txBody>
      </p:sp>
      <p:sp>
        <p:nvSpPr>
          <p:cNvPr id="27" name="TextBox 26">
            <a:extLst>
              <a:ext uri="{FF2B5EF4-FFF2-40B4-BE49-F238E27FC236}">
                <a16:creationId xmlns:a16="http://schemas.microsoft.com/office/drawing/2014/main" id="{ACBA196A-EE21-41B1-81B2-E44424919875}"/>
              </a:ext>
            </a:extLst>
          </p:cNvPr>
          <p:cNvSpPr txBox="1"/>
          <p:nvPr/>
        </p:nvSpPr>
        <p:spPr>
          <a:xfrm rot="16200000">
            <a:off x="1961647" y="4774749"/>
            <a:ext cx="2108348" cy="338554"/>
          </a:xfrm>
          <a:prstGeom prst="rect">
            <a:avLst/>
          </a:prstGeom>
          <a:noFill/>
        </p:spPr>
        <p:txBody>
          <a:bodyPr wrap="square" rtlCol="0">
            <a:spAutoFit/>
          </a:bodyPr>
          <a:lstStyle/>
          <a:p>
            <a:pPr algn="ctr"/>
            <a:r>
              <a:rPr lang="en-US" sz="1600" b="1" dirty="0">
                <a:solidFill>
                  <a:srgbClr val="11584A"/>
                </a:solidFill>
              </a:rPr>
              <a:t>True Positive Rate</a:t>
            </a:r>
          </a:p>
        </p:txBody>
      </p:sp>
      <p:sp>
        <p:nvSpPr>
          <p:cNvPr id="28" name="TextBox 27">
            <a:extLst>
              <a:ext uri="{FF2B5EF4-FFF2-40B4-BE49-F238E27FC236}">
                <a16:creationId xmlns:a16="http://schemas.microsoft.com/office/drawing/2014/main" id="{F24E269B-D606-40EC-88CF-D7BE3954A73E}"/>
              </a:ext>
            </a:extLst>
          </p:cNvPr>
          <p:cNvSpPr txBox="1"/>
          <p:nvPr/>
        </p:nvSpPr>
        <p:spPr>
          <a:xfrm>
            <a:off x="3702479" y="6423732"/>
            <a:ext cx="2552510" cy="338554"/>
          </a:xfrm>
          <a:prstGeom prst="rect">
            <a:avLst/>
          </a:prstGeom>
          <a:noFill/>
        </p:spPr>
        <p:txBody>
          <a:bodyPr wrap="square" rtlCol="0">
            <a:spAutoFit/>
          </a:bodyPr>
          <a:lstStyle/>
          <a:p>
            <a:pPr algn="ctr"/>
            <a:r>
              <a:rPr lang="en-US" sz="1600" b="1" dirty="0">
                <a:solidFill>
                  <a:srgbClr val="11584A"/>
                </a:solidFill>
              </a:rPr>
              <a:t>False Positive Rate</a:t>
            </a:r>
          </a:p>
        </p:txBody>
      </p:sp>
      <p:sp>
        <p:nvSpPr>
          <p:cNvPr id="31" name="Rectangle 30">
            <a:extLst>
              <a:ext uri="{FF2B5EF4-FFF2-40B4-BE49-F238E27FC236}">
                <a16:creationId xmlns:a16="http://schemas.microsoft.com/office/drawing/2014/main" id="{E0F93AD9-B52B-4754-9703-9F98B1384971}"/>
              </a:ext>
            </a:extLst>
          </p:cNvPr>
          <p:cNvSpPr/>
          <p:nvPr/>
        </p:nvSpPr>
        <p:spPr>
          <a:xfrm>
            <a:off x="7732919" y="1559496"/>
            <a:ext cx="2587752" cy="1170432"/>
          </a:xfrm>
          <a:prstGeom prst="rect">
            <a:avLst/>
          </a:prstGeom>
          <a:solidFill>
            <a:srgbClr val="11584A"/>
          </a:solidFill>
          <a:ln>
            <a:solidFill>
              <a:srgbClr val="E4D2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Study Group</a:t>
            </a:r>
          </a:p>
        </p:txBody>
      </p:sp>
      <p:sp>
        <p:nvSpPr>
          <p:cNvPr id="32" name="TextBox 31">
            <a:extLst>
              <a:ext uri="{FF2B5EF4-FFF2-40B4-BE49-F238E27FC236}">
                <a16:creationId xmlns:a16="http://schemas.microsoft.com/office/drawing/2014/main" id="{5D2B773E-9B7E-4AD5-81F9-EF1A85353026}"/>
              </a:ext>
            </a:extLst>
          </p:cNvPr>
          <p:cNvSpPr txBox="1"/>
          <p:nvPr/>
        </p:nvSpPr>
        <p:spPr>
          <a:xfrm>
            <a:off x="3695522" y="3083146"/>
            <a:ext cx="2588336" cy="400110"/>
          </a:xfrm>
          <a:prstGeom prst="rect">
            <a:avLst/>
          </a:prstGeom>
          <a:noFill/>
        </p:spPr>
        <p:txBody>
          <a:bodyPr wrap="square" rtlCol="0">
            <a:spAutoFit/>
          </a:bodyPr>
          <a:lstStyle/>
          <a:p>
            <a:pPr algn="ctr"/>
            <a:r>
              <a:rPr lang="en-US" sz="2000" b="1" u="sng" dirty="0">
                <a:solidFill>
                  <a:srgbClr val="11584A"/>
                </a:solidFill>
              </a:rPr>
              <a:t>Capsule ROC Curve</a:t>
            </a:r>
          </a:p>
        </p:txBody>
      </p:sp>
      <p:graphicFrame>
        <p:nvGraphicFramePr>
          <p:cNvPr id="35" name="Table 34">
            <a:extLst>
              <a:ext uri="{FF2B5EF4-FFF2-40B4-BE49-F238E27FC236}">
                <a16:creationId xmlns:a16="http://schemas.microsoft.com/office/drawing/2014/main" id="{4EB1A7F3-0489-4576-8186-A152CD37ECC9}"/>
              </a:ext>
            </a:extLst>
          </p:cNvPr>
          <p:cNvGraphicFramePr>
            <a:graphicFrameLocks noGrp="1"/>
          </p:cNvGraphicFramePr>
          <p:nvPr>
            <p:extLst>
              <p:ext uri="{D42A27DB-BD31-4B8C-83A1-F6EECF244321}">
                <p14:modId xmlns:p14="http://schemas.microsoft.com/office/powerpoint/2010/main" val="1581779985"/>
              </p:ext>
            </p:extLst>
          </p:nvPr>
        </p:nvGraphicFramePr>
        <p:xfrm>
          <a:off x="6863099" y="3256888"/>
          <a:ext cx="5252961" cy="3383280"/>
        </p:xfrm>
        <a:graphic>
          <a:graphicData uri="http://schemas.openxmlformats.org/drawingml/2006/table">
            <a:tbl>
              <a:tblPr firstRow="1" bandRow="1">
                <a:tableStyleId>{5C22544A-7EE6-4342-B048-85BDC9FD1C3A}</a:tableStyleId>
              </a:tblPr>
              <a:tblGrid>
                <a:gridCol w="1122988">
                  <a:extLst>
                    <a:ext uri="{9D8B030D-6E8A-4147-A177-3AD203B41FA5}">
                      <a16:colId xmlns:a16="http://schemas.microsoft.com/office/drawing/2014/main" val="1061891145"/>
                    </a:ext>
                  </a:extLst>
                </a:gridCol>
                <a:gridCol w="1354541">
                  <a:extLst>
                    <a:ext uri="{9D8B030D-6E8A-4147-A177-3AD203B41FA5}">
                      <a16:colId xmlns:a16="http://schemas.microsoft.com/office/drawing/2014/main" val="2443704374"/>
                    </a:ext>
                  </a:extLst>
                </a:gridCol>
                <a:gridCol w="1379912">
                  <a:extLst>
                    <a:ext uri="{9D8B030D-6E8A-4147-A177-3AD203B41FA5}">
                      <a16:colId xmlns:a16="http://schemas.microsoft.com/office/drawing/2014/main" val="1113088215"/>
                    </a:ext>
                  </a:extLst>
                </a:gridCol>
                <a:gridCol w="1395520">
                  <a:extLst>
                    <a:ext uri="{9D8B030D-6E8A-4147-A177-3AD203B41FA5}">
                      <a16:colId xmlns:a16="http://schemas.microsoft.com/office/drawing/2014/main" val="1395701315"/>
                    </a:ext>
                  </a:extLst>
                </a:gridCol>
              </a:tblGrid>
              <a:tr h="370840">
                <a:tc>
                  <a:txBody>
                    <a:bodyPr/>
                    <a:lstStyle/>
                    <a:p>
                      <a:pPr algn="ctr"/>
                      <a:r>
                        <a:rPr lang="en-US" sz="1600" dirty="0"/>
                        <a:t>Input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1051B"/>
                    </a:solidFill>
                  </a:tcPr>
                </a:tc>
                <a:tc>
                  <a:txBody>
                    <a:bodyPr/>
                    <a:lstStyle/>
                    <a:p>
                      <a:pPr algn="ctr"/>
                      <a:r>
                        <a:rPr lang="en-US" sz="1600" dirty="0"/>
                        <a:t>Multinominal</a:t>
                      </a:r>
                    </a:p>
                    <a:p>
                      <a:pPr algn="ctr"/>
                      <a:r>
                        <a:rPr lang="en-US" sz="1600" dirty="0"/>
                        <a:t>Logistic </a:t>
                      </a:r>
                    </a:p>
                    <a:p>
                      <a:pPr algn="ctr"/>
                      <a:r>
                        <a:rPr lang="en-US" sz="1600" dirty="0"/>
                        <a:t>Regression (F1/AUC)</a:t>
                      </a:r>
                      <a:endParaRPr lang="en-US" sz="1600" baseline="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1051B"/>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lang="en-US" sz="1600" dirty="0"/>
                        <a:t>Support Vector</a:t>
                      </a:r>
                    </a:p>
                    <a:p>
                      <a:pPr marL="0" marR="0" lvl="0" indent="0" algn="ctr" defTabSz="457189" rtl="0" eaLnBrk="1" fontAlgn="auto" latinLnBrk="0" hangingPunct="1">
                        <a:lnSpc>
                          <a:spcPct val="100000"/>
                        </a:lnSpc>
                        <a:spcBef>
                          <a:spcPts val="0"/>
                        </a:spcBef>
                        <a:spcAft>
                          <a:spcPts val="0"/>
                        </a:spcAft>
                        <a:buClrTx/>
                        <a:buSzTx/>
                        <a:buFontTx/>
                        <a:buNone/>
                        <a:tabLst/>
                        <a:defRPr/>
                      </a:pPr>
                      <a:r>
                        <a:rPr lang="en-US" sz="1600" dirty="0"/>
                        <a:t>Classification</a:t>
                      </a:r>
                      <a:endParaRPr lang="en-US" sz="1600" baseline="0" dirty="0"/>
                    </a:p>
                    <a:p>
                      <a:pPr marL="0" marR="0" lvl="0" indent="0" algn="ctr" defTabSz="457189" rtl="0" eaLnBrk="1" fontAlgn="auto" latinLnBrk="0" hangingPunct="1">
                        <a:lnSpc>
                          <a:spcPct val="100000"/>
                        </a:lnSpc>
                        <a:spcBef>
                          <a:spcPts val="0"/>
                        </a:spcBef>
                        <a:spcAft>
                          <a:spcPts val="0"/>
                        </a:spcAft>
                        <a:buClrTx/>
                        <a:buSzTx/>
                        <a:buFontTx/>
                        <a:buNone/>
                        <a:tabLst/>
                        <a:defRPr/>
                      </a:pPr>
                      <a:r>
                        <a:rPr lang="en-US" sz="1600" dirty="0"/>
                        <a:t>(F1/AUC)</a:t>
                      </a:r>
                      <a:endParaRPr lang="en-US" sz="1600" baseline="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1051B"/>
                    </a:solidFill>
                  </a:tcPr>
                </a:tc>
                <a:tc>
                  <a:txBody>
                    <a:bodyPr/>
                    <a:lstStyle/>
                    <a:p>
                      <a:pPr algn="ctr"/>
                      <a:r>
                        <a:rPr lang="en-US" sz="1600" dirty="0"/>
                        <a:t>K-Nearest Neighbor</a:t>
                      </a:r>
                    </a:p>
                    <a:p>
                      <a:pPr algn="ctr"/>
                      <a:r>
                        <a:rPr lang="en-US" sz="1600" dirty="0"/>
                        <a:t>Classification</a:t>
                      </a:r>
                    </a:p>
                    <a:p>
                      <a:pPr marL="0" marR="0" lvl="0" indent="0" algn="ctr" defTabSz="457189" rtl="0" eaLnBrk="1" fontAlgn="auto" latinLnBrk="0" hangingPunct="1">
                        <a:lnSpc>
                          <a:spcPct val="100000"/>
                        </a:lnSpc>
                        <a:spcBef>
                          <a:spcPts val="0"/>
                        </a:spcBef>
                        <a:spcAft>
                          <a:spcPts val="0"/>
                        </a:spcAft>
                        <a:buClrTx/>
                        <a:buSzTx/>
                        <a:buFontTx/>
                        <a:buNone/>
                        <a:tabLst/>
                        <a:defRPr/>
                      </a:pPr>
                      <a:r>
                        <a:rPr lang="en-US" sz="1600" dirty="0"/>
                        <a:t>(F1/AUC)</a:t>
                      </a:r>
                      <a:endParaRPr lang="en-US" sz="1600" baseline="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1051B"/>
                    </a:solidFill>
                  </a:tcPr>
                </a:tc>
                <a:extLst>
                  <a:ext uri="{0D108BD9-81ED-4DB2-BD59-A6C34878D82A}">
                    <a16:rowId xmlns:a16="http://schemas.microsoft.com/office/drawing/2014/main" val="499985855"/>
                  </a:ext>
                </a:extLst>
              </a:tr>
              <a:tr h="370840">
                <a:tc>
                  <a:txBody>
                    <a:bodyPr/>
                    <a:lstStyle/>
                    <a:p>
                      <a:pPr algn="ctr"/>
                      <a:r>
                        <a:rPr lang="en-US" sz="1600" dirty="0"/>
                        <a:t>Ant Cap + Biomech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0.47/0.91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0.34/0.74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0.34/0.82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2591636"/>
                  </a:ext>
                </a:extLst>
              </a:tr>
              <a:tr h="370840">
                <a:tc>
                  <a:txBody>
                    <a:bodyPr/>
                    <a:lstStyle/>
                    <a:p>
                      <a:pPr algn="ctr"/>
                      <a:r>
                        <a:rPr lang="en-US" sz="1600" dirty="0"/>
                        <a:t>Post Cap + Biomech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0.62/0.94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0.34/0.83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0.59/0.83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15389619"/>
                  </a:ext>
                </a:extLst>
              </a:tr>
              <a:tr h="370840">
                <a:tc>
                  <a:txBody>
                    <a:bodyPr/>
                    <a:lstStyle/>
                    <a:p>
                      <a:pPr algn="ctr"/>
                      <a:r>
                        <a:rPr lang="en-US" sz="1600" dirty="0"/>
                        <a:t>Ant Cart + Biomech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0.41/0.86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0.20/0.50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0.33/0.74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57956700"/>
                  </a:ext>
                </a:extLst>
              </a:tr>
              <a:tr h="370840">
                <a:tc>
                  <a:txBody>
                    <a:bodyPr/>
                    <a:lstStyle/>
                    <a:p>
                      <a:pPr algn="ctr"/>
                      <a:r>
                        <a:rPr lang="en-US" sz="1600" dirty="0"/>
                        <a:t>Post Cart + Biomech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0.51/0.87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0.46/0.78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lang="en-US" sz="1600" dirty="0"/>
                        <a:t>0.36/0.74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48804327"/>
                  </a:ext>
                </a:extLst>
              </a:tr>
            </a:tbl>
          </a:graphicData>
        </a:graphic>
      </p:graphicFrame>
      <p:pic>
        <p:nvPicPr>
          <p:cNvPr id="5122" name="Picture 2">
            <a:extLst>
              <a:ext uri="{FF2B5EF4-FFF2-40B4-BE49-F238E27FC236}">
                <a16:creationId xmlns:a16="http://schemas.microsoft.com/office/drawing/2014/main" id="{EE957A46-DCC3-474F-BC3F-435480DBE8BF}"/>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2575644" y="1129995"/>
            <a:ext cx="3048000" cy="554355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3F7645B6-2B8D-4813-A51A-E681965B6D2E}"/>
              </a:ext>
            </a:extLst>
          </p:cNvPr>
          <p:cNvSpPr/>
          <p:nvPr/>
        </p:nvSpPr>
        <p:spPr>
          <a:xfrm flipV="1">
            <a:off x="8020051" y="4359057"/>
            <a:ext cx="1290025" cy="1127343"/>
          </a:xfrm>
          <a:prstGeom prst="rect">
            <a:avLst/>
          </a:prstGeom>
          <a:solidFill>
            <a:srgbClr val="FFFF00">
              <a:alpha val="34902"/>
            </a:srgbClr>
          </a:solidFill>
          <a:ln w="762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F409E45D-43F8-E561-4510-D6EA3E22501F}"/>
              </a:ext>
            </a:extLst>
          </p:cNvPr>
          <p:cNvSpPr/>
          <p:nvPr/>
        </p:nvSpPr>
        <p:spPr>
          <a:xfrm>
            <a:off x="1175762" y="115653"/>
            <a:ext cx="1920240" cy="843148"/>
          </a:xfrm>
          <a:prstGeom prst="roundRect">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Data Reduction &amp; Clustering</a:t>
            </a:r>
          </a:p>
        </p:txBody>
      </p:sp>
      <p:sp>
        <p:nvSpPr>
          <p:cNvPr id="9" name="Rounded Rectangle 8">
            <a:extLst>
              <a:ext uri="{FF2B5EF4-FFF2-40B4-BE49-F238E27FC236}">
                <a16:creationId xmlns:a16="http://schemas.microsoft.com/office/drawing/2014/main" id="{C174E727-387A-B383-ADD4-359F8B1E3ABC}"/>
              </a:ext>
            </a:extLst>
          </p:cNvPr>
          <p:cNvSpPr/>
          <p:nvPr/>
        </p:nvSpPr>
        <p:spPr>
          <a:xfrm>
            <a:off x="3171228" y="114092"/>
            <a:ext cx="1920240" cy="843148"/>
          </a:xfrm>
          <a:prstGeom prst="roundRect">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Group Clustering</a:t>
            </a:r>
          </a:p>
        </p:txBody>
      </p:sp>
      <p:cxnSp>
        <p:nvCxnSpPr>
          <p:cNvPr id="10" name="Straight Connector 9">
            <a:extLst>
              <a:ext uri="{FF2B5EF4-FFF2-40B4-BE49-F238E27FC236}">
                <a16:creationId xmlns:a16="http://schemas.microsoft.com/office/drawing/2014/main" id="{E01DC331-4E80-AED5-2CDA-226805FBBD50}"/>
              </a:ext>
            </a:extLst>
          </p:cNvPr>
          <p:cNvCxnSpPr>
            <a:cxnSpLocks/>
          </p:cNvCxnSpPr>
          <p:nvPr/>
        </p:nvCxnSpPr>
        <p:spPr>
          <a:xfrm>
            <a:off x="2819294" y="1189487"/>
            <a:ext cx="0" cy="5577840"/>
          </a:xfrm>
          <a:prstGeom prst="line">
            <a:avLst/>
          </a:prstGeom>
          <a:ln w="12700">
            <a:solidFill>
              <a:srgbClr val="80061B"/>
            </a:solidFill>
            <a:prstDash val="dash"/>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C9CE1716-750E-0516-F515-59E258F1C787}"/>
              </a:ext>
            </a:extLst>
          </p:cNvPr>
          <p:cNvSpPr txBox="1"/>
          <p:nvPr/>
        </p:nvSpPr>
        <p:spPr>
          <a:xfrm>
            <a:off x="134481" y="3918099"/>
            <a:ext cx="2588336" cy="369332"/>
          </a:xfrm>
          <a:prstGeom prst="rect">
            <a:avLst/>
          </a:prstGeom>
          <a:noFill/>
        </p:spPr>
        <p:txBody>
          <a:bodyPr wrap="square" rtlCol="0">
            <a:spAutoFit/>
          </a:bodyPr>
          <a:lstStyle/>
          <a:p>
            <a:pPr algn="ctr"/>
            <a:r>
              <a:rPr lang="en-US" b="1" dirty="0">
                <a:solidFill>
                  <a:srgbClr val="11584A"/>
                </a:solidFill>
                <a:latin typeface="Helvetica Neue"/>
              </a:rPr>
              <a:t>Classification</a:t>
            </a:r>
          </a:p>
        </p:txBody>
      </p:sp>
      <p:sp>
        <p:nvSpPr>
          <p:cNvPr id="16" name="Rectangle 15">
            <a:extLst>
              <a:ext uri="{FF2B5EF4-FFF2-40B4-BE49-F238E27FC236}">
                <a16:creationId xmlns:a16="http://schemas.microsoft.com/office/drawing/2014/main" id="{89364FC9-27B3-278B-4FB5-7B1C7948FAAE}"/>
              </a:ext>
            </a:extLst>
          </p:cNvPr>
          <p:cNvSpPr/>
          <p:nvPr/>
        </p:nvSpPr>
        <p:spPr>
          <a:xfrm>
            <a:off x="58424" y="1625481"/>
            <a:ext cx="2712487" cy="1631216"/>
          </a:xfrm>
          <a:prstGeom prst="rect">
            <a:avLst/>
          </a:prstGeom>
        </p:spPr>
        <p:txBody>
          <a:bodyPr wrap="square">
            <a:spAutoFit/>
          </a:bodyPr>
          <a:lstStyle/>
          <a:p>
            <a:pPr algn="ctr"/>
            <a:r>
              <a:rPr lang="en-US" sz="2000" b="1" u="sng" dirty="0">
                <a:solidFill>
                  <a:srgbClr val="105649"/>
                </a:solidFill>
              </a:rPr>
              <a:t>Objective: </a:t>
            </a:r>
          </a:p>
          <a:p>
            <a:pPr algn="ctr"/>
            <a:r>
              <a:rPr lang="en-US" sz="2000" dirty="0"/>
              <a:t>Predict study group from histology scores and biomechanics (supervised learning)</a:t>
            </a:r>
            <a:endParaRPr lang="en-US" sz="2000" i="1" baseline="30000" dirty="0"/>
          </a:p>
        </p:txBody>
      </p:sp>
      <p:sp>
        <p:nvSpPr>
          <p:cNvPr id="17" name="Rectangle 16">
            <a:extLst>
              <a:ext uri="{FF2B5EF4-FFF2-40B4-BE49-F238E27FC236}">
                <a16:creationId xmlns:a16="http://schemas.microsoft.com/office/drawing/2014/main" id="{A8B3700B-A88D-7C87-BA76-ACE4837B3B32}"/>
              </a:ext>
            </a:extLst>
          </p:cNvPr>
          <p:cNvSpPr/>
          <p:nvPr/>
        </p:nvSpPr>
        <p:spPr>
          <a:xfrm>
            <a:off x="4634" y="3561021"/>
            <a:ext cx="2825759" cy="400110"/>
          </a:xfrm>
          <a:prstGeom prst="rect">
            <a:avLst/>
          </a:prstGeom>
        </p:spPr>
        <p:txBody>
          <a:bodyPr wrap="square">
            <a:spAutoFit/>
          </a:bodyPr>
          <a:lstStyle/>
          <a:p>
            <a:pPr algn="ctr"/>
            <a:r>
              <a:rPr lang="en-US" sz="2000" b="1" u="sng" dirty="0">
                <a:solidFill>
                  <a:srgbClr val="105649"/>
                </a:solidFill>
              </a:rPr>
              <a:t>Problem type: </a:t>
            </a:r>
          </a:p>
        </p:txBody>
      </p:sp>
      <p:sp>
        <p:nvSpPr>
          <p:cNvPr id="24" name="TextBox 23">
            <a:extLst>
              <a:ext uri="{FF2B5EF4-FFF2-40B4-BE49-F238E27FC236}">
                <a16:creationId xmlns:a16="http://schemas.microsoft.com/office/drawing/2014/main" id="{0DF6C97A-8EC6-012B-8C66-B5736FD616AB}"/>
              </a:ext>
            </a:extLst>
          </p:cNvPr>
          <p:cNvSpPr txBox="1"/>
          <p:nvPr/>
        </p:nvSpPr>
        <p:spPr>
          <a:xfrm>
            <a:off x="4777212" y="1128478"/>
            <a:ext cx="2588336" cy="400110"/>
          </a:xfrm>
          <a:prstGeom prst="rect">
            <a:avLst/>
          </a:prstGeom>
          <a:noFill/>
        </p:spPr>
        <p:txBody>
          <a:bodyPr wrap="square" rtlCol="0">
            <a:spAutoFit/>
          </a:bodyPr>
          <a:lstStyle/>
          <a:p>
            <a:pPr algn="ctr"/>
            <a:r>
              <a:rPr lang="en-US" sz="2000" b="1" u="sng" dirty="0">
                <a:solidFill>
                  <a:srgbClr val="11584A"/>
                </a:solidFill>
                <a:latin typeface="+mj-lt"/>
              </a:rPr>
              <a:t>Input</a:t>
            </a:r>
          </a:p>
        </p:txBody>
      </p:sp>
      <p:sp>
        <p:nvSpPr>
          <p:cNvPr id="33" name="TextBox 32">
            <a:extLst>
              <a:ext uri="{FF2B5EF4-FFF2-40B4-BE49-F238E27FC236}">
                <a16:creationId xmlns:a16="http://schemas.microsoft.com/office/drawing/2014/main" id="{C060FDB4-4AAE-A21D-897D-FBF4FE2BEC44}"/>
              </a:ext>
            </a:extLst>
          </p:cNvPr>
          <p:cNvSpPr txBox="1"/>
          <p:nvPr/>
        </p:nvSpPr>
        <p:spPr>
          <a:xfrm>
            <a:off x="7732627" y="1128478"/>
            <a:ext cx="2588336" cy="400110"/>
          </a:xfrm>
          <a:prstGeom prst="rect">
            <a:avLst/>
          </a:prstGeom>
          <a:noFill/>
        </p:spPr>
        <p:txBody>
          <a:bodyPr wrap="square" rtlCol="0">
            <a:spAutoFit/>
          </a:bodyPr>
          <a:lstStyle/>
          <a:p>
            <a:pPr algn="ctr"/>
            <a:r>
              <a:rPr lang="en-US" sz="2000" b="1" u="sng" dirty="0">
                <a:solidFill>
                  <a:srgbClr val="11584A"/>
                </a:solidFill>
                <a:latin typeface="+mj-lt"/>
              </a:rPr>
              <a:t>Output</a:t>
            </a:r>
          </a:p>
        </p:txBody>
      </p:sp>
    </p:spTree>
    <p:extLst>
      <p:ext uri="{BB962C8B-B14F-4D97-AF65-F5344CB8AC3E}">
        <p14:creationId xmlns:p14="http://schemas.microsoft.com/office/powerpoint/2010/main" val="3747597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P spid="21" grpId="0"/>
      <p:bldP spid="25" grpId="0" animBg="1"/>
      <p:bldP spid="26" grpId="0"/>
      <p:bldP spid="27" grpId="0"/>
      <p:bldP spid="28" grpId="0"/>
      <p:bldP spid="31" grpId="0" animBg="1"/>
      <p:bldP spid="32" grpId="0"/>
      <p:bldP spid="23" grpId="0" animBg="1"/>
      <p:bldP spid="24" grpId="0"/>
      <p:bldP spid="3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97D0612-4FC7-4865-ABE6-A749B939AECF}"/>
              </a:ext>
            </a:extLst>
          </p:cNvPr>
          <p:cNvSpPr>
            <a:spLocks noGrp="1"/>
          </p:cNvSpPr>
          <p:nvPr>
            <p:ph type="body" sz="quarter" idx="15"/>
          </p:nvPr>
        </p:nvSpPr>
        <p:spPr>
          <a:xfrm>
            <a:off x="5138968" y="71369"/>
            <a:ext cx="5915698" cy="936011"/>
          </a:xfrm>
        </p:spPr>
        <p:txBody>
          <a:bodyPr anchor="ctr">
            <a:noAutofit/>
          </a:bodyPr>
          <a:lstStyle/>
          <a:p>
            <a:r>
              <a:rPr lang="en-US" sz="2400" dirty="0"/>
              <a:t>Capsule Histology Scores and Biomechanics Reveal Distinct Clusters of Study Groups</a:t>
            </a:r>
          </a:p>
        </p:txBody>
      </p:sp>
      <p:pic>
        <p:nvPicPr>
          <p:cNvPr id="12" name="Picture 11">
            <a:extLst>
              <a:ext uri="{FF2B5EF4-FFF2-40B4-BE49-F238E27FC236}">
                <a16:creationId xmlns:a16="http://schemas.microsoft.com/office/drawing/2014/main" id="{2A17D1A7-B876-4C27-870F-D94E3992E72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2824350" y="2499130"/>
            <a:ext cx="5345465" cy="4019550"/>
          </a:xfrm>
          <a:prstGeom prst="rect">
            <a:avLst/>
          </a:prstGeom>
        </p:spPr>
      </p:pic>
      <p:sp>
        <p:nvSpPr>
          <p:cNvPr id="13" name="Freeform: Shape 12">
            <a:extLst>
              <a:ext uri="{FF2B5EF4-FFF2-40B4-BE49-F238E27FC236}">
                <a16:creationId xmlns:a16="http://schemas.microsoft.com/office/drawing/2014/main" id="{9A2B0EB2-B6B9-44AA-8778-A834581FA80D}"/>
              </a:ext>
            </a:extLst>
          </p:cNvPr>
          <p:cNvSpPr/>
          <p:nvPr/>
        </p:nvSpPr>
        <p:spPr>
          <a:xfrm>
            <a:off x="13197195" y="2624359"/>
            <a:ext cx="2078429" cy="2292659"/>
          </a:xfrm>
          <a:custGeom>
            <a:avLst/>
            <a:gdLst>
              <a:gd name="connsiteX0" fmla="*/ 1693278 w 2078429"/>
              <a:gd name="connsiteY0" fmla="*/ 2102087 h 2292659"/>
              <a:gd name="connsiteX1" fmla="*/ 2056135 w 2078429"/>
              <a:gd name="connsiteY1" fmla="*/ 1724715 h 2292659"/>
              <a:gd name="connsiteX2" fmla="*/ 2012592 w 2078429"/>
              <a:gd name="connsiteY2" fmla="*/ 969973 h 2292659"/>
              <a:gd name="connsiteX3" fmla="*/ 1794878 w 2078429"/>
              <a:gd name="connsiteY3" fmla="*/ 331344 h 2292659"/>
              <a:gd name="connsiteX4" fmla="*/ 1417506 w 2078429"/>
              <a:gd name="connsiteY4" fmla="*/ 55573 h 2292659"/>
              <a:gd name="connsiteX5" fmla="*/ 749849 w 2078429"/>
              <a:gd name="connsiteY5" fmla="*/ 26544 h 2292659"/>
              <a:gd name="connsiteX6" fmla="*/ 256363 w 2078429"/>
              <a:gd name="connsiteY6" fmla="*/ 360373 h 2292659"/>
              <a:gd name="connsiteX7" fmla="*/ 24135 w 2078429"/>
              <a:gd name="connsiteY7" fmla="*/ 1187687 h 2292659"/>
              <a:gd name="connsiteX8" fmla="*/ 53163 w 2078429"/>
              <a:gd name="connsiteY8" fmla="*/ 1782773 h 2292659"/>
              <a:gd name="connsiteX9" fmla="*/ 430535 w 2078429"/>
              <a:gd name="connsiteY9" fmla="*/ 2189173 h 2292659"/>
              <a:gd name="connsiteX10" fmla="*/ 1257849 w 2078429"/>
              <a:gd name="connsiteY10" fmla="*/ 2290773 h 2292659"/>
              <a:gd name="connsiteX11" fmla="*/ 1693278 w 2078429"/>
              <a:gd name="connsiteY11" fmla="*/ 2102087 h 2292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78429" h="2292659">
                <a:moveTo>
                  <a:pt x="1693278" y="2102087"/>
                </a:moveTo>
                <a:cubicBezTo>
                  <a:pt x="1826326" y="2007744"/>
                  <a:pt x="2002916" y="1913401"/>
                  <a:pt x="2056135" y="1724715"/>
                </a:cubicBezTo>
                <a:cubicBezTo>
                  <a:pt x="2109354" y="1536029"/>
                  <a:pt x="2056135" y="1202202"/>
                  <a:pt x="2012592" y="969973"/>
                </a:cubicBezTo>
                <a:cubicBezTo>
                  <a:pt x="1969049" y="737744"/>
                  <a:pt x="1894059" y="483744"/>
                  <a:pt x="1794878" y="331344"/>
                </a:cubicBezTo>
                <a:cubicBezTo>
                  <a:pt x="1695697" y="178944"/>
                  <a:pt x="1591677" y="106373"/>
                  <a:pt x="1417506" y="55573"/>
                </a:cubicBezTo>
                <a:cubicBezTo>
                  <a:pt x="1243335" y="4773"/>
                  <a:pt x="943373" y="-24256"/>
                  <a:pt x="749849" y="26544"/>
                </a:cubicBezTo>
                <a:cubicBezTo>
                  <a:pt x="556325" y="77344"/>
                  <a:pt x="377315" y="166849"/>
                  <a:pt x="256363" y="360373"/>
                </a:cubicBezTo>
                <a:cubicBezTo>
                  <a:pt x="135411" y="553897"/>
                  <a:pt x="58002" y="950620"/>
                  <a:pt x="24135" y="1187687"/>
                </a:cubicBezTo>
                <a:cubicBezTo>
                  <a:pt x="-9732" y="1424754"/>
                  <a:pt x="-14570" y="1615859"/>
                  <a:pt x="53163" y="1782773"/>
                </a:cubicBezTo>
                <a:cubicBezTo>
                  <a:pt x="120896" y="1949687"/>
                  <a:pt x="229754" y="2104506"/>
                  <a:pt x="430535" y="2189173"/>
                </a:cubicBezTo>
                <a:cubicBezTo>
                  <a:pt x="631316" y="2273840"/>
                  <a:pt x="1049811" y="2300449"/>
                  <a:pt x="1257849" y="2290773"/>
                </a:cubicBezTo>
                <a:cubicBezTo>
                  <a:pt x="1465887" y="2281097"/>
                  <a:pt x="1560230" y="2196430"/>
                  <a:pt x="1693278" y="2102087"/>
                </a:cubicBezTo>
                <a:close/>
              </a:path>
            </a:pathLst>
          </a:custGeom>
          <a:noFill/>
          <a:ln>
            <a:solidFill>
              <a:srgbClr val="11584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8A9FE7E8-59B1-487B-AA57-2EA6261160D3}"/>
              </a:ext>
            </a:extLst>
          </p:cNvPr>
          <p:cNvSpPr/>
          <p:nvPr/>
        </p:nvSpPr>
        <p:spPr>
          <a:xfrm>
            <a:off x="15250263" y="2653999"/>
            <a:ext cx="2235594" cy="2524161"/>
          </a:xfrm>
          <a:custGeom>
            <a:avLst/>
            <a:gdLst>
              <a:gd name="connsiteX0" fmla="*/ 467524 w 2235594"/>
              <a:gd name="connsiteY0" fmla="*/ 25933 h 2524161"/>
              <a:gd name="connsiteX1" fmla="*/ 206267 w 2235594"/>
              <a:gd name="connsiteY1" fmla="*/ 359761 h 2524161"/>
              <a:gd name="connsiteX2" fmla="*/ 3067 w 2235594"/>
              <a:gd name="connsiteY2" fmla="*/ 824218 h 2524161"/>
              <a:gd name="connsiteX3" fmla="*/ 90153 w 2235594"/>
              <a:gd name="connsiteY3" fmla="*/ 1404790 h 2524161"/>
              <a:gd name="connsiteX4" fmla="*/ 177238 w 2235594"/>
              <a:gd name="connsiteY4" fmla="*/ 1840218 h 2524161"/>
              <a:gd name="connsiteX5" fmla="*/ 612667 w 2235594"/>
              <a:gd name="connsiteY5" fmla="*/ 2130504 h 2524161"/>
              <a:gd name="connsiteX6" fmla="*/ 1149695 w 2235594"/>
              <a:gd name="connsiteY6" fmla="*/ 2464333 h 2524161"/>
              <a:gd name="connsiteX7" fmla="*/ 1730267 w 2235594"/>
              <a:gd name="connsiteY7" fmla="*/ 2449818 h 2524161"/>
              <a:gd name="connsiteX8" fmla="*/ 2122153 w 2235594"/>
              <a:gd name="connsiteY8" fmla="*/ 1724104 h 2524161"/>
              <a:gd name="connsiteX9" fmla="*/ 2209238 w 2235594"/>
              <a:gd name="connsiteY9" fmla="*/ 1274161 h 2524161"/>
              <a:gd name="connsiteX10" fmla="*/ 2223753 w 2235594"/>
              <a:gd name="connsiteY10" fmla="*/ 1085475 h 2524161"/>
              <a:gd name="connsiteX11" fmla="*/ 2049581 w 2235594"/>
              <a:gd name="connsiteY11" fmla="*/ 562961 h 2524161"/>
              <a:gd name="connsiteX12" fmla="*/ 1570610 w 2235594"/>
              <a:gd name="connsiteY12" fmla="*/ 301704 h 2524161"/>
              <a:gd name="connsiteX13" fmla="*/ 873924 w 2235594"/>
              <a:gd name="connsiteY13" fmla="*/ 54961 h 2524161"/>
              <a:gd name="connsiteX14" fmla="*/ 467524 w 2235594"/>
              <a:gd name="connsiteY14" fmla="*/ 25933 h 252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35594" h="2524161">
                <a:moveTo>
                  <a:pt x="467524" y="25933"/>
                </a:moveTo>
                <a:cubicBezTo>
                  <a:pt x="356248" y="76733"/>
                  <a:pt x="283676" y="226714"/>
                  <a:pt x="206267" y="359761"/>
                </a:cubicBezTo>
                <a:cubicBezTo>
                  <a:pt x="128858" y="492808"/>
                  <a:pt x="22419" y="650047"/>
                  <a:pt x="3067" y="824218"/>
                </a:cubicBezTo>
                <a:cubicBezTo>
                  <a:pt x="-16285" y="998389"/>
                  <a:pt x="61125" y="1235457"/>
                  <a:pt x="90153" y="1404790"/>
                </a:cubicBezTo>
                <a:cubicBezTo>
                  <a:pt x="119181" y="1574123"/>
                  <a:pt x="90152" y="1719266"/>
                  <a:pt x="177238" y="1840218"/>
                </a:cubicBezTo>
                <a:cubicBezTo>
                  <a:pt x="264324" y="1961170"/>
                  <a:pt x="450591" y="2026485"/>
                  <a:pt x="612667" y="2130504"/>
                </a:cubicBezTo>
                <a:cubicBezTo>
                  <a:pt x="774743" y="2234523"/>
                  <a:pt x="963428" y="2411114"/>
                  <a:pt x="1149695" y="2464333"/>
                </a:cubicBezTo>
                <a:cubicBezTo>
                  <a:pt x="1335962" y="2517552"/>
                  <a:pt x="1568191" y="2573190"/>
                  <a:pt x="1730267" y="2449818"/>
                </a:cubicBezTo>
                <a:cubicBezTo>
                  <a:pt x="1892343" y="2326447"/>
                  <a:pt x="2042325" y="1920047"/>
                  <a:pt x="2122153" y="1724104"/>
                </a:cubicBezTo>
                <a:cubicBezTo>
                  <a:pt x="2201981" y="1528161"/>
                  <a:pt x="2192305" y="1380599"/>
                  <a:pt x="2209238" y="1274161"/>
                </a:cubicBezTo>
                <a:cubicBezTo>
                  <a:pt x="2226171" y="1167723"/>
                  <a:pt x="2250363" y="1204008"/>
                  <a:pt x="2223753" y="1085475"/>
                </a:cubicBezTo>
                <a:cubicBezTo>
                  <a:pt x="2197144" y="966942"/>
                  <a:pt x="2158438" y="693589"/>
                  <a:pt x="2049581" y="562961"/>
                </a:cubicBezTo>
                <a:cubicBezTo>
                  <a:pt x="1940724" y="432333"/>
                  <a:pt x="1766553" y="386371"/>
                  <a:pt x="1570610" y="301704"/>
                </a:cubicBezTo>
                <a:cubicBezTo>
                  <a:pt x="1374667" y="217037"/>
                  <a:pt x="1060191" y="103342"/>
                  <a:pt x="873924" y="54961"/>
                </a:cubicBezTo>
                <a:cubicBezTo>
                  <a:pt x="687657" y="6580"/>
                  <a:pt x="578800" y="-24867"/>
                  <a:pt x="467524" y="25933"/>
                </a:cubicBezTo>
                <a:close/>
              </a:path>
            </a:pathLst>
          </a:custGeom>
          <a:noFill/>
          <a:ln>
            <a:solidFill>
              <a:srgbClr val="11584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BF72A5B5-76A4-42E7-8F85-BB062FDD1A67}"/>
              </a:ext>
            </a:extLst>
          </p:cNvPr>
          <p:cNvSpPr/>
          <p:nvPr/>
        </p:nvSpPr>
        <p:spPr>
          <a:xfrm>
            <a:off x="13749654" y="4566789"/>
            <a:ext cx="2444674" cy="1665560"/>
          </a:xfrm>
          <a:custGeom>
            <a:avLst/>
            <a:gdLst>
              <a:gd name="connsiteX0" fmla="*/ 1387562 w 2444674"/>
              <a:gd name="connsiteY0" fmla="*/ 58057 h 1665560"/>
              <a:gd name="connsiteX1" fmla="*/ 981162 w 2444674"/>
              <a:gd name="connsiteY1" fmla="*/ 348343 h 1665560"/>
              <a:gd name="connsiteX2" fmla="*/ 357047 w 2444674"/>
              <a:gd name="connsiteY2" fmla="*/ 478971 h 1665560"/>
              <a:gd name="connsiteX3" fmla="*/ 81276 w 2444674"/>
              <a:gd name="connsiteY3" fmla="*/ 667657 h 1665560"/>
              <a:gd name="connsiteX4" fmla="*/ 52247 w 2444674"/>
              <a:gd name="connsiteY4" fmla="*/ 1088571 h 1665560"/>
              <a:gd name="connsiteX5" fmla="*/ 734419 w 2444674"/>
              <a:gd name="connsiteY5" fmla="*/ 1567543 h 1665560"/>
              <a:gd name="connsiteX6" fmla="*/ 1111790 w 2444674"/>
              <a:gd name="connsiteY6" fmla="*/ 1654628 h 1665560"/>
              <a:gd name="connsiteX7" fmla="*/ 1576247 w 2444674"/>
              <a:gd name="connsiteY7" fmla="*/ 1407885 h 1665560"/>
              <a:gd name="connsiteX8" fmla="*/ 2084247 w 2444674"/>
              <a:gd name="connsiteY8" fmla="*/ 1248228 h 1665560"/>
              <a:gd name="connsiteX9" fmla="*/ 2432590 w 2444674"/>
              <a:gd name="connsiteY9" fmla="*/ 856343 h 1665560"/>
              <a:gd name="connsiteX10" fmla="*/ 2345504 w 2444674"/>
              <a:gd name="connsiteY10" fmla="*/ 493485 h 1665560"/>
              <a:gd name="connsiteX11" fmla="*/ 2156819 w 2444674"/>
              <a:gd name="connsiteY11" fmla="*/ 275771 h 1665560"/>
              <a:gd name="connsiteX12" fmla="*/ 1793962 w 2444674"/>
              <a:gd name="connsiteY12" fmla="*/ 58057 h 1665560"/>
              <a:gd name="connsiteX13" fmla="*/ 1518190 w 2444674"/>
              <a:gd name="connsiteY13" fmla="*/ 0 h 1665560"/>
              <a:gd name="connsiteX14" fmla="*/ 1387562 w 2444674"/>
              <a:gd name="connsiteY14" fmla="*/ 58057 h 166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44674" h="1665560">
                <a:moveTo>
                  <a:pt x="1387562" y="58057"/>
                </a:moveTo>
                <a:cubicBezTo>
                  <a:pt x="1298057" y="116114"/>
                  <a:pt x="1152914" y="278191"/>
                  <a:pt x="981162" y="348343"/>
                </a:cubicBezTo>
                <a:cubicBezTo>
                  <a:pt x="809410" y="418495"/>
                  <a:pt x="507028" y="425752"/>
                  <a:pt x="357047" y="478971"/>
                </a:cubicBezTo>
                <a:cubicBezTo>
                  <a:pt x="207066" y="532190"/>
                  <a:pt x="132076" y="566057"/>
                  <a:pt x="81276" y="667657"/>
                </a:cubicBezTo>
                <a:cubicBezTo>
                  <a:pt x="30476" y="769257"/>
                  <a:pt x="-56610" y="938590"/>
                  <a:pt x="52247" y="1088571"/>
                </a:cubicBezTo>
                <a:cubicBezTo>
                  <a:pt x="161104" y="1238552"/>
                  <a:pt x="557829" y="1473200"/>
                  <a:pt x="734419" y="1567543"/>
                </a:cubicBezTo>
                <a:cubicBezTo>
                  <a:pt x="911009" y="1661886"/>
                  <a:pt x="971485" y="1681238"/>
                  <a:pt x="1111790" y="1654628"/>
                </a:cubicBezTo>
                <a:cubicBezTo>
                  <a:pt x="1252095" y="1628018"/>
                  <a:pt x="1414171" y="1475618"/>
                  <a:pt x="1576247" y="1407885"/>
                </a:cubicBezTo>
                <a:cubicBezTo>
                  <a:pt x="1738323" y="1340152"/>
                  <a:pt x="1941523" y="1340152"/>
                  <a:pt x="2084247" y="1248228"/>
                </a:cubicBezTo>
                <a:cubicBezTo>
                  <a:pt x="2226971" y="1156304"/>
                  <a:pt x="2389047" y="982133"/>
                  <a:pt x="2432590" y="856343"/>
                </a:cubicBezTo>
                <a:cubicBezTo>
                  <a:pt x="2476133" y="730553"/>
                  <a:pt x="2391466" y="590247"/>
                  <a:pt x="2345504" y="493485"/>
                </a:cubicBezTo>
                <a:cubicBezTo>
                  <a:pt x="2299542" y="396723"/>
                  <a:pt x="2248743" y="348342"/>
                  <a:pt x="2156819" y="275771"/>
                </a:cubicBezTo>
                <a:cubicBezTo>
                  <a:pt x="2064895" y="203200"/>
                  <a:pt x="1900400" y="104019"/>
                  <a:pt x="1793962" y="58057"/>
                </a:cubicBezTo>
                <a:cubicBezTo>
                  <a:pt x="1687524" y="12095"/>
                  <a:pt x="1593180" y="0"/>
                  <a:pt x="1518190" y="0"/>
                </a:cubicBezTo>
                <a:cubicBezTo>
                  <a:pt x="1443200" y="0"/>
                  <a:pt x="1477067" y="0"/>
                  <a:pt x="1387562" y="58057"/>
                </a:cubicBezTo>
                <a:close/>
              </a:path>
            </a:pathLst>
          </a:custGeom>
          <a:noFill/>
          <a:ln>
            <a:solidFill>
              <a:srgbClr val="11584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69C292D-D0B1-402B-B799-BBD7D60DE4BC}"/>
              </a:ext>
            </a:extLst>
          </p:cNvPr>
          <p:cNvSpPr txBox="1"/>
          <p:nvPr/>
        </p:nvSpPr>
        <p:spPr>
          <a:xfrm>
            <a:off x="18094339" y="2940908"/>
            <a:ext cx="1571948" cy="2323713"/>
          </a:xfrm>
          <a:prstGeom prst="rect">
            <a:avLst/>
          </a:prstGeom>
          <a:noFill/>
        </p:spPr>
        <p:txBody>
          <a:bodyPr wrap="square">
            <a:spAutoFit/>
          </a:bodyPr>
          <a:lstStyle/>
          <a:p>
            <a:r>
              <a:rPr lang="en-US" sz="1450" b="1" i="0" dirty="0">
                <a:solidFill>
                  <a:srgbClr val="11584A"/>
                </a:solidFill>
                <a:effectLst/>
              </a:rPr>
              <a:t>'0-Drug': 0,</a:t>
            </a:r>
          </a:p>
          <a:p>
            <a:r>
              <a:rPr lang="en-US" sz="1450" b="1" i="0" dirty="0">
                <a:solidFill>
                  <a:srgbClr val="11584A"/>
                </a:solidFill>
                <a:effectLst/>
              </a:rPr>
              <a:t>'0-None’: 1,</a:t>
            </a:r>
          </a:p>
          <a:p>
            <a:r>
              <a:rPr lang="en-US" sz="1450" b="1" i="0" dirty="0">
                <a:solidFill>
                  <a:srgbClr val="11584A"/>
                </a:solidFill>
                <a:effectLst/>
              </a:rPr>
              <a:t>'14-None': 2,</a:t>
            </a:r>
          </a:p>
          <a:p>
            <a:r>
              <a:rPr lang="en-US" sz="1450" b="1" i="0" dirty="0">
                <a:solidFill>
                  <a:srgbClr val="11584A"/>
                </a:solidFill>
                <a:effectLst/>
              </a:rPr>
              <a:t>'14-PT': 3,</a:t>
            </a:r>
          </a:p>
          <a:p>
            <a:r>
              <a:rPr lang="en-US" sz="1450" b="1" i="0" dirty="0">
                <a:solidFill>
                  <a:srgbClr val="11584A"/>
                </a:solidFill>
                <a:effectLst/>
              </a:rPr>
              <a:t>'21-None': 4,</a:t>
            </a:r>
          </a:p>
          <a:p>
            <a:r>
              <a:rPr lang="en-US" sz="1450" b="1" i="0" dirty="0">
                <a:solidFill>
                  <a:srgbClr val="11584A"/>
                </a:solidFill>
                <a:effectLst/>
              </a:rPr>
              <a:t>'21-PT': 5, </a:t>
            </a:r>
          </a:p>
          <a:p>
            <a:r>
              <a:rPr lang="en-US" sz="1450" b="1" i="0" dirty="0">
                <a:solidFill>
                  <a:srgbClr val="11584A"/>
                </a:solidFill>
                <a:effectLst/>
              </a:rPr>
              <a:t>'3-None': 6,</a:t>
            </a:r>
          </a:p>
          <a:p>
            <a:r>
              <a:rPr lang="en-US" sz="1450" b="1" i="0" dirty="0">
                <a:solidFill>
                  <a:srgbClr val="11584A"/>
                </a:solidFill>
                <a:effectLst/>
              </a:rPr>
              <a:t>'42-Drug': 7,</a:t>
            </a:r>
          </a:p>
          <a:p>
            <a:r>
              <a:rPr lang="en-US" sz="1450" b="1" i="0" dirty="0">
                <a:solidFill>
                  <a:srgbClr val="11584A"/>
                </a:solidFill>
                <a:effectLst/>
              </a:rPr>
              <a:t>'42-None': 8,</a:t>
            </a:r>
          </a:p>
          <a:p>
            <a:r>
              <a:rPr lang="en-US" sz="1450" b="1" i="0" dirty="0">
                <a:solidFill>
                  <a:srgbClr val="11584A"/>
                </a:solidFill>
                <a:effectLst/>
              </a:rPr>
              <a:t>'7-None': 9</a:t>
            </a:r>
            <a:endParaRPr lang="en-US" sz="1450" b="1" dirty="0">
              <a:solidFill>
                <a:srgbClr val="11584A"/>
              </a:solidFill>
            </a:endParaRPr>
          </a:p>
        </p:txBody>
      </p:sp>
      <p:pic>
        <p:nvPicPr>
          <p:cNvPr id="17" name="Picture 16">
            <a:extLst>
              <a:ext uri="{FF2B5EF4-FFF2-40B4-BE49-F238E27FC236}">
                <a16:creationId xmlns:a16="http://schemas.microsoft.com/office/drawing/2014/main" id="{FA26040B-6661-4C7A-89D4-B6AADDB8FCE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906058" y="-391443"/>
            <a:ext cx="2713895" cy="2248144"/>
          </a:xfrm>
          <a:prstGeom prst="rect">
            <a:avLst/>
          </a:prstGeom>
        </p:spPr>
      </p:pic>
      <p:sp>
        <p:nvSpPr>
          <p:cNvPr id="23" name="Rectangle 22">
            <a:extLst>
              <a:ext uri="{FF2B5EF4-FFF2-40B4-BE49-F238E27FC236}">
                <a16:creationId xmlns:a16="http://schemas.microsoft.com/office/drawing/2014/main" id="{E1CD4199-0429-4AB1-9187-C3DB36449CB2}"/>
              </a:ext>
            </a:extLst>
          </p:cNvPr>
          <p:cNvSpPr/>
          <p:nvPr/>
        </p:nvSpPr>
        <p:spPr>
          <a:xfrm>
            <a:off x="3896948" y="1463217"/>
            <a:ext cx="2585364" cy="1166777"/>
          </a:xfrm>
          <a:prstGeom prst="rect">
            <a:avLst/>
          </a:prstGeom>
          <a:solidFill>
            <a:srgbClr val="11584A"/>
          </a:solidFill>
          <a:ln>
            <a:solidFill>
              <a:srgbClr val="E4D2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Capsule Histology Scores &amp;</a:t>
            </a:r>
          </a:p>
          <a:p>
            <a:pPr algn="ctr"/>
            <a:r>
              <a:rPr lang="en-US" dirty="0"/>
              <a:t>Elbow Biomechanics</a:t>
            </a:r>
          </a:p>
        </p:txBody>
      </p:sp>
      <p:sp>
        <p:nvSpPr>
          <p:cNvPr id="24" name="TextBox 23">
            <a:extLst>
              <a:ext uri="{FF2B5EF4-FFF2-40B4-BE49-F238E27FC236}">
                <a16:creationId xmlns:a16="http://schemas.microsoft.com/office/drawing/2014/main" id="{B69D19F9-5A77-4251-9012-201B32D85D92}"/>
              </a:ext>
            </a:extLst>
          </p:cNvPr>
          <p:cNvSpPr txBox="1"/>
          <p:nvPr/>
        </p:nvSpPr>
        <p:spPr>
          <a:xfrm>
            <a:off x="2893725" y="1861939"/>
            <a:ext cx="1216198" cy="369332"/>
          </a:xfrm>
          <a:prstGeom prst="rect">
            <a:avLst/>
          </a:prstGeom>
          <a:noFill/>
        </p:spPr>
        <p:txBody>
          <a:bodyPr wrap="square" rtlCol="0">
            <a:spAutoFit/>
          </a:bodyPr>
          <a:lstStyle/>
          <a:p>
            <a:pPr algn="ctr"/>
            <a:r>
              <a:rPr lang="en-US" b="1" u="sng" dirty="0">
                <a:solidFill>
                  <a:srgbClr val="11584A"/>
                </a:solidFill>
                <a:latin typeface="Helvetica Neue"/>
              </a:rPr>
              <a:t>Input:</a:t>
            </a:r>
          </a:p>
        </p:txBody>
      </p:sp>
      <p:sp>
        <p:nvSpPr>
          <p:cNvPr id="28" name="TextBox 27">
            <a:extLst>
              <a:ext uri="{FF2B5EF4-FFF2-40B4-BE49-F238E27FC236}">
                <a16:creationId xmlns:a16="http://schemas.microsoft.com/office/drawing/2014/main" id="{0F3F393A-6A46-44E6-878F-89238BB5CB84}"/>
              </a:ext>
            </a:extLst>
          </p:cNvPr>
          <p:cNvSpPr txBox="1"/>
          <p:nvPr/>
        </p:nvSpPr>
        <p:spPr>
          <a:xfrm>
            <a:off x="9202131" y="3921082"/>
            <a:ext cx="2588336" cy="369332"/>
          </a:xfrm>
          <a:prstGeom prst="rect">
            <a:avLst/>
          </a:prstGeom>
          <a:noFill/>
        </p:spPr>
        <p:txBody>
          <a:bodyPr wrap="square" rtlCol="0">
            <a:spAutoFit/>
          </a:bodyPr>
          <a:lstStyle/>
          <a:p>
            <a:pPr algn="ctr"/>
            <a:r>
              <a:rPr lang="en-US" b="1" dirty="0">
                <a:solidFill>
                  <a:srgbClr val="11584A"/>
                </a:solidFill>
                <a:latin typeface="Helvetica Neue"/>
              </a:rPr>
              <a:t>Cluster2</a:t>
            </a:r>
          </a:p>
        </p:txBody>
      </p:sp>
      <p:sp>
        <p:nvSpPr>
          <p:cNvPr id="32" name="TextBox 31">
            <a:extLst>
              <a:ext uri="{FF2B5EF4-FFF2-40B4-BE49-F238E27FC236}">
                <a16:creationId xmlns:a16="http://schemas.microsoft.com/office/drawing/2014/main" id="{CAAEC7DD-7CE1-44DF-90FD-E48F5F44273D}"/>
              </a:ext>
            </a:extLst>
          </p:cNvPr>
          <p:cNvSpPr txBox="1"/>
          <p:nvPr/>
        </p:nvSpPr>
        <p:spPr>
          <a:xfrm>
            <a:off x="6886328" y="5322761"/>
            <a:ext cx="4239445" cy="369332"/>
          </a:xfrm>
          <a:prstGeom prst="rect">
            <a:avLst/>
          </a:prstGeom>
          <a:noFill/>
        </p:spPr>
        <p:txBody>
          <a:bodyPr wrap="square" rtlCol="0">
            <a:spAutoFit/>
          </a:bodyPr>
          <a:lstStyle/>
          <a:p>
            <a:r>
              <a:rPr lang="en-US" b="1" u="sng" dirty="0">
                <a:solidFill>
                  <a:srgbClr val="440154"/>
                </a:solidFill>
                <a:latin typeface="Helvetica Neue"/>
              </a:rPr>
              <a:t>Cluster 1</a:t>
            </a:r>
            <a:r>
              <a:rPr lang="en-US" b="1" dirty="0">
                <a:solidFill>
                  <a:srgbClr val="440154"/>
                </a:solidFill>
                <a:latin typeface="Helvetica Neue"/>
              </a:rPr>
              <a:t>:</a:t>
            </a:r>
            <a:r>
              <a:rPr lang="en-US" b="1" dirty="0">
                <a:solidFill>
                  <a:srgbClr val="11584A"/>
                </a:solidFill>
                <a:latin typeface="Helvetica Neue"/>
              </a:rPr>
              <a:t> </a:t>
            </a:r>
            <a:r>
              <a:rPr lang="en-US" dirty="0">
                <a:latin typeface="Helvetica Neue"/>
              </a:rPr>
              <a:t>Controls (uninjured)</a:t>
            </a:r>
          </a:p>
        </p:txBody>
      </p:sp>
      <p:sp>
        <p:nvSpPr>
          <p:cNvPr id="33" name="TextBox 32">
            <a:extLst>
              <a:ext uri="{FF2B5EF4-FFF2-40B4-BE49-F238E27FC236}">
                <a16:creationId xmlns:a16="http://schemas.microsoft.com/office/drawing/2014/main" id="{20DD1BDB-89F8-43FA-B242-2FBB9C877281}"/>
              </a:ext>
            </a:extLst>
          </p:cNvPr>
          <p:cNvSpPr txBox="1"/>
          <p:nvPr/>
        </p:nvSpPr>
        <p:spPr>
          <a:xfrm>
            <a:off x="6886327" y="5767866"/>
            <a:ext cx="5121309" cy="369332"/>
          </a:xfrm>
          <a:prstGeom prst="rect">
            <a:avLst/>
          </a:prstGeom>
          <a:noFill/>
        </p:spPr>
        <p:txBody>
          <a:bodyPr wrap="square" rtlCol="0">
            <a:spAutoFit/>
          </a:bodyPr>
          <a:lstStyle/>
          <a:p>
            <a:r>
              <a:rPr lang="en-US" b="1" u="sng" dirty="0">
                <a:solidFill>
                  <a:srgbClr val="0070C0"/>
                </a:solidFill>
                <a:latin typeface="Helvetica Neue"/>
              </a:rPr>
              <a:t>Cluster 2</a:t>
            </a:r>
            <a:r>
              <a:rPr lang="en-US" b="1" dirty="0">
                <a:solidFill>
                  <a:srgbClr val="0070C0"/>
                </a:solidFill>
                <a:latin typeface="Helvetica Neue"/>
              </a:rPr>
              <a:t>:</a:t>
            </a:r>
            <a:r>
              <a:rPr lang="en-US" b="1" dirty="0">
                <a:solidFill>
                  <a:srgbClr val="11584A"/>
                </a:solidFill>
                <a:latin typeface="Helvetica Neue"/>
              </a:rPr>
              <a:t> </a:t>
            </a:r>
            <a:r>
              <a:rPr lang="en-US" dirty="0">
                <a:latin typeface="Helvetica Neue"/>
              </a:rPr>
              <a:t>Injury @ early </a:t>
            </a:r>
            <a:r>
              <a:rPr lang="en-US" dirty="0" err="1">
                <a:latin typeface="Helvetica Neue"/>
              </a:rPr>
              <a:t>timepts</a:t>
            </a:r>
            <a:r>
              <a:rPr lang="en-US" dirty="0">
                <a:latin typeface="Helvetica Neue"/>
              </a:rPr>
              <a:t> (w/ or w/o PT) </a:t>
            </a:r>
          </a:p>
        </p:txBody>
      </p:sp>
      <p:sp>
        <p:nvSpPr>
          <p:cNvPr id="34" name="TextBox 33">
            <a:extLst>
              <a:ext uri="{FF2B5EF4-FFF2-40B4-BE49-F238E27FC236}">
                <a16:creationId xmlns:a16="http://schemas.microsoft.com/office/drawing/2014/main" id="{770189F6-FE36-47EA-B055-35E04C0499B6}"/>
              </a:ext>
            </a:extLst>
          </p:cNvPr>
          <p:cNvSpPr txBox="1"/>
          <p:nvPr/>
        </p:nvSpPr>
        <p:spPr>
          <a:xfrm>
            <a:off x="6886328" y="6212970"/>
            <a:ext cx="5213814" cy="369332"/>
          </a:xfrm>
          <a:prstGeom prst="rect">
            <a:avLst/>
          </a:prstGeom>
          <a:noFill/>
        </p:spPr>
        <p:txBody>
          <a:bodyPr wrap="square" rtlCol="0">
            <a:spAutoFit/>
          </a:bodyPr>
          <a:lstStyle/>
          <a:p>
            <a:r>
              <a:rPr lang="en-US" b="1" u="sng" dirty="0">
                <a:solidFill>
                  <a:srgbClr val="21918C"/>
                </a:solidFill>
                <a:latin typeface="Helvetica Neue"/>
              </a:rPr>
              <a:t>Cluster 3</a:t>
            </a:r>
            <a:r>
              <a:rPr lang="en-US" b="1" dirty="0">
                <a:solidFill>
                  <a:srgbClr val="11584A"/>
                </a:solidFill>
                <a:latin typeface="Helvetica Neue"/>
              </a:rPr>
              <a:t>: </a:t>
            </a:r>
            <a:r>
              <a:rPr lang="en-US" dirty="0">
                <a:latin typeface="Helvetica Neue"/>
              </a:rPr>
              <a:t>Injury @ late </a:t>
            </a:r>
            <a:r>
              <a:rPr lang="en-US" dirty="0" err="1">
                <a:latin typeface="Helvetica Neue"/>
              </a:rPr>
              <a:t>timepts</a:t>
            </a:r>
            <a:r>
              <a:rPr lang="en-US" dirty="0">
                <a:latin typeface="Helvetica Neue"/>
              </a:rPr>
              <a:t> (w/ or w/o drugs)</a:t>
            </a:r>
          </a:p>
        </p:txBody>
      </p:sp>
      <p:pic>
        <p:nvPicPr>
          <p:cNvPr id="38" name="Picture 14" descr="Clustering in Machine Learning">
            <a:extLst>
              <a:ext uri="{FF2B5EF4-FFF2-40B4-BE49-F238E27FC236}">
                <a16:creationId xmlns:a16="http://schemas.microsoft.com/office/drawing/2014/main" id="{B66CD3E2-43BC-4A78-A892-4326CAF28AD2}"/>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46993" y="4357602"/>
            <a:ext cx="2361805" cy="21020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EA31AEC-FE8C-38FF-3B83-1499B08264E4}"/>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016391" y="1267711"/>
            <a:ext cx="4553995" cy="3937807"/>
          </a:xfrm>
          <a:prstGeom prst="rect">
            <a:avLst/>
          </a:prstGeom>
        </p:spPr>
      </p:pic>
      <p:sp>
        <p:nvSpPr>
          <p:cNvPr id="5" name="Rounded Rectangle 4">
            <a:extLst>
              <a:ext uri="{FF2B5EF4-FFF2-40B4-BE49-F238E27FC236}">
                <a16:creationId xmlns:a16="http://schemas.microsoft.com/office/drawing/2014/main" id="{AACC35E3-6966-1398-C929-025E571314EF}"/>
              </a:ext>
            </a:extLst>
          </p:cNvPr>
          <p:cNvSpPr/>
          <p:nvPr/>
        </p:nvSpPr>
        <p:spPr>
          <a:xfrm>
            <a:off x="1175762" y="115653"/>
            <a:ext cx="1920240" cy="843148"/>
          </a:xfrm>
          <a:prstGeom prst="roundRect">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Data Reduction &amp; Clustering</a:t>
            </a:r>
          </a:p>
        </p:txBody>
      </p:sp>
      <p:sp>
        <p:nvSpPr>
          <p:cNvPr id="6" name="Rounded Rectangle 5">
            <a:extLst>
              <a:ext uri="{FF2B5EF4-FFF2-40B4-BE49-F238E27FC236}">
                <a16:creationId xmlns:a16="http://schemas.microsoft.com/office/drawing/2014/main" id="{9BF08509-6F02-CAE2-C444-F106108AB9C7}"/>
              </a:ext>
            </a:extLst>
          </p:cNvPr>
          <p:cNvSpPr/>
          <p:nvPr/>
        </p:nvSpPr>
        <p:spPr>
          <a:xfrm>
            <a:off x="3171228" y="114092"/>
            <a:ext cx="1920240" cy="843148"/>
          </a:xfrm>
          <a:prstGeom prst="roundRect">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Group Clustering</a:t>
            </a:r>
          </a:p>
        </p:txBody>
      </p:sp>
      <p:cxnSp>
        <p:nvCxnSpPr>
          <p:cNvPr id="7" name="Straight Connector 6">
            <a:extLst>
              <a:ext uri="{FF2B5EF4-FFF2-40B4-BE49-F238E27FC236}">
                <a16:creationId xmlns:a16="http://schemas.microsoft.com/office/drawing/2014/main" id="{2FA23D6C-197D-7F3C-97D5-89D944AE3B6C}"/>
              </a:ext>
            </a:extLst>
          </p:cNvPr>
          <p:cNvCxnSpPr>
            <a:cxnSpLocks/>
          </p:cNvCxnSpPr>
          <p:nvPr/>
        </p:nvCxnSpPr>
        <p:spPr>
          <a:xfrm>
            <a:off x="2819294" y="1189487"/>
            <a:ext cx="0" cy="5577840"/>
          </a:xfrm>
          <a:prstGeom prst="line">
            <a:avLst/>
          </a:prstGeom>
          <a:ln w="12700">
            <a:solidFill>
              <a:srgbClr val="80061B"/>
            </a:solidFill>
            <a:prstDash val="dash"/>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433C68F9-4605-79E1-426E-28D26F3B8F59}"/>
              </a:ext>
            </a:extLst>
          </p:cNvPr>
          <p:cNvSpPr txBox="1"/>
          <p:nvPr/>
        </p:nvSpPr>
        <p:spPr>
          <a:xfrm>
            <a:off x="134481" y="3918099"/>
            <a:ext cx="2588336" cy="369332"/>
          </a:xfrm>
          <a:prstGeom prst="rect">
            <a:avLst/>
          </a:prstGeom>
          <a:noFill/>
        </p:spPr>
        <p:txBody>
          <a:bodyPr wrap="square" rtlCol="0">
            <a:spAutoFit/>
          </a:bodyPr>
          <a:lstStyle/>
          <a:p>
            <a:pPr algn="ctr"/>
            <a:r>
              <a:rPr lang="en-US" b="1" dirty="0">
                <a:solidFill>
                  <a:srgbClr val="11584A"/>
                </a:solidFill>
                <a:latin typeface="Helvetica Neue"/>
              </a:rPr>
              <a:t>Clustering</a:t>
            </a:r>
          </a:p>
        </p:txBody>
      </p:sp>
      <p:sp>
        <p:nvSpPr>
          <p:cNvPr id="18" name="Rectangle 17">
            <a:extLst>
              <a:ext uri="{FF2B5EF4-FFF2-40B4-BE49-F238E27FC236}">
                <a16:creationId xmlns:a16="http://schemas.microsoft.com/office/drawing/2014/main" id="{155F25CC-C309-D59D-0673-F5CA6B1DC64D}"/>
              </a:ext>
            </a:extLst>
          </p:cNvPr>
          <p:cNvSpPr/>
          <p:nvPr/>
        </p:nvSpPr>
        <p:spPr>
          <a:xfrm>
            <a:off x="58424" y="1625481"/>
            <a:ext cx="2712487" cy="1631216"/>
          </a:xfrm>
          <a:prstGeom prst="rect">
            <a:avLst/>
          </a:prstGeom>
        </p:spPr>
        <p:txBody>
          <a:bodyPr wrap="square">
            <a:spAutoFit/>
          </a:bodyPr>
          <a:lstStyle/>
          <a:p>
            <a:pPr algn="ctr"/>
            <a:r>
              <a:rPr lang="en-US" sz="2000" b="1" u="sng" dirty="0">
                <a:solidFill>
                  <a:srgbClr val="105649"/>
                </a:solidFill>
              </a:rPr>
              <a:t>Objective: </a:t>
            </a:r>
          </a:p>
          <a:p>
            <a:pPr algn="ctr"/>
            <a:r>
              <a:rPr lang="en-US" sz="2000" dirty="0"/>
              <a:t>Explore/cluster capsule histology scores and biomechanics (unsupervised)</a:t>
            </a:r>
          </a:p>
        </p:txBody>
      </p:sp>
      <p:sp>
        <p:nvSpPr>
          <p:cNvPr id="19" name="Rectangle 18">
            <a:extLst>
              <a:ext uri="{FF2B5EF4-FFF2-40B4-BE49-F238E27FC236}">
                <a16:creationId xmlns:a16="http://schemas.microsoft.com/office/drawing/2014/main" id="{F153D321-B09F-2502-95D6-BB78EB33AE49}"/>
              </a:ext>
            </a:extLst>
          </p:cNvPr>
          <p:cNvSpPr/>
          <p:nvPr/>
        </p:nvSpPr>
        <p:spPr>
          <a:xfrm>
            <a:off x="4634" y="3561021"/>
            <a:ext cx="2825759" cy="400110"/>
          </a:xfrm>
          <a:prstGeom prst="rect">
            <a:avLst/>
          </a:prstGeom>
        </p:spPr>
        <p:txBody>
          <a:bodyPr wrap="square">
            <a:spAutoFit/>
          </a:bodyPr>
          <a:lstStyle/>
          <a:p>
            <a:pPr algn="ctr"/>
            <a:r>
              <a:rPr lang="en-US" sz="2000" b="1" u="sng" dirty="0">
                <a:solidFill>
                  <a:srgbClr val="105649"/>
                </a:solidFill>
              </a:rPr>
              <a:t>Problem type: </a:t>
            </a:r>
          </a:p>
        </p:txBody>
      </p:sp>
      <p:grpSp>
        <p:nvGrpSpPr>
          <p:cNvPr id="43" name="Group 42">
            <a:extLst>
              <a:ext uri="{FF2B5EF4-FFF2-40B4-BE49-F238E27FC236}">
                <a16:creationId xmlns:a16="http://schemas.microsoft.com/office/drawing/2014/main" id="{2730E7D9-FEDE-9E7B-1964-428C0EBDCE6A}"/>
              </a:ext>
            </a:extLst>
          </p:cNvPr>
          <p:cNvGrpSpPr/>
          <p:nvPr/>
        </p:nvGrpSpPr>
        <p:grpSpPr>
          <a:xfrm>
            <a:off x="3443506" y="2750868"/>
            <a:ext cx="3030062" cy="3803010"/>
            <a:chOff x="3861558" y="2779472"/>
            <a:chExt cx="3030062" cy="3803010"/>
          </a:xfrm>
        </p:grpSpPr>
        <p:pic>
          <p:nvPicPr>
            <p:cNvPr id="22" name="Picture 21">
              <a:extLst>
                <a:ext uri="{FF2B5EF4-FFF2-40B4-BE49-F238E27FC236}">
                  <a16:creationId xmlns:a16="http://schemas.microsoft.com/office/drawing/2014/main" id="{749D1539-C216-4D9C-8CA4-15E8764C04B8}"/>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t="5334"/>
            <a:stretch/>
          </p:blipFill>
          <p:spPr>
            <a:xfrm>
              <a:off x="4222658" y="3131577"/>
              <a:ext cx="2668962" cy="3400935"/>
            </a:xfrm>
            <a:prstGeom prst="rect">
              <a:avLst/>
            </a:prstGeom>
          </p:spPr>
        </p:pic>
        <p:sp>
          <p:nvSpPr>
            <p:cNvPr id="55" name="TextBox 54">
              <a:extLst>
                <a:ext uri="{FF2B5EF4-FFF2-40B4-BE49-F238E27FC236}">
                  <a16:creationId xmlns:a16="http://schemas.microsoft.com/office/drawing/2014/main" id="{C46656E0-99D7-4624-8042-5422CBCE9EE5}"/>
                </a:ext>
              </a:extLst>
            </p:cNvPr>
            <p:cNvSpPr txBox="1"/>
            <p:nvPr/>
          </p:nvSpPr>
          <p:spPr>
            <a:xfrm rot="16200000">
              <a:off x="3190366" y="3756224"/>
              <a:ext cx="1711715" cy="369332"/>
            </a:xfrm>
            <a:prstGeom prst="rect">
              <a:avLst/>
            </a:prstGeom>
            <a:noFill/>
          </p:spPr>
          <p:txBody>
            <a:bodyPr wrap="square" rtlCol="0">
              <a:spAutoFit/>
            </a:bodyPr>
            <a:lstStyle/>
            <a:p>
              <a:pPr algn="ctr"/>
              <a:r>
                <a:rPr lang="en-US" b="1" dirty="0">
                  <a:solidFill>
                    <a:srgbClr val="11584A"/>
                  </a:solidFill>
                  <a:latin typeface="Helvetica Neue"/>
                </a:rPr>
                <a:t>Histology</a:t>
              </a:r>
            </a:p>
          </p:txBody>
        </p:sp>
        <p:sp>
          <p:nvSpPr>
            <p:cNvPr id="56" name="TextBox 55">
              <a:extLst>
                <a:ext uri="{FF2B5EF4-FFF2-40B4-BE49-F238E27FC236}">
                  <a16:creationId xmlns:a16="http://schemas.microsoft.com/office/drawing/2014/main" id="{883F9635-FB9D-46EB-91C5-43106A402071}"/>
                </a:ext>
              </a:extLst>
            </p:cNvPr>
            <p:cNvSpPr txBox="1"/>
            <p:nvPr/>
          </p:nvSpPr>
          <p:spPr>
            <a:xfrm rot="16200000">
              <a:off x="3119256" y="5470849"/>
              <a:ext cx="1853935" cy="369332"/>
            </a:xfrm>
            <a:prstGeom prst="rect">
              <a:avLst/>
            </a:prstGeom>
            <a:noFill/>
          </p:spPr>
          <p:txBody>
            <a:bodyPr wrap="square" rtlCol="0">
              <a:spAutoFit/>
            </a:bodyPr>
            <a:lstStyle/>
            <a:p>
              <a:pPr algn="ctr"/>
              <a:r>
                <a:rPr lang="en-US" b="1" dirty="0">
                  <a:solidFill>
                    <a:srgbClr val="11584A"/>
                  </a:solidFill>
                  <a:latin typeface="Helvetica Neue"/>
                </a:rPr>
                <a:t>Biomechanics</a:t>
              </a:r>
            </a:p>
          </p:txBody>
        </p:sp>
        <p:sp>
          <p:nvSpPr>
            <p:cNvPr id="58" name="TextBox 57">
              <a:extLst>
                <a:ext uri="{FF2B5EF4-FFF2-40B4-BE49-F238E27FC236}">
                  <a16:creationId xmlns:a16="http://schemas.microsoft.com/office/drawing/2014/main" id="{081201AE-6AD2-459A-BCCF-10676D242EA3}"/>
                </a:ext>
              </a:extLst>
            </p:cNvPr>
            <p:cNvSpPr txBox="1"/>
            <p:nvPr/>
          </p:nvSpPr>
          <p:spPr>
            <a:xfrm>
              <a:off x="5039423" y="2779472"/>
              <a:ext cx="1830270" cy="400110"/>
            </a:xfrm>
            <a:prstGeom prst="rect">
              <a:avLst/>
            </a:prstGeom>
            <a:noFill/>
          </p:spPr>
          <p:txBody>
            <a:bodyPr wrap="square" rtlCol="0">
              <a:spAutoFit/>
            </a:bodyPr>
            <a:lstStyle/>
            <a:p>
              <a:pPr algn="ctr"/>
              <a:r>
                <a:rPr lang="en-US" sz="2000" b="1" dirty="0">
                  <a:solidFill>
                    <a:srgbClr val="11584A"/>
                  </a:solidFill>
                </a:rPr>
                <a:t>PC1   PC2   PC3</a:t>
              </a:r>
            </a:p>
          </p:txBody>
        </p:sp>
        <p:cxnSp>
          <p:nvCxnSpPr>
            <p:cNvPr id="21" name="Straight Connector 20">
              <a:extLst>
                <a:ext uri="{FF2B5EF4-FFF2-40B4-BE49-F238E27FC236}">
                  <a16:creationId xmlns:a16="http://schemas.microsoft.com/office/drawing/2014/main" id="{14A3D6DF-66D7-CBAE-B386-86D98B8F641E}"/>
                </a:ext>
              </a:extLst>
            </p:cNvPr>
            <p:cNvCxnSpPr>
              <a:cxnSpLocks/>
            </p:cNvCxnSpPr>
            <p:nvPr/>
          </p:nvCxnSpPr>
          <p:spPr>
            <a:xfrm flipH="1">
              <a:off x="4297742" y="4806993"/>
              <a:ext cx="2468880" cy="0"/>
            </a:xfrm>
            <a:prstGeom prst="line">
              <a:avLst/>
            </a:prstGeom>
            <a:ln>
              <a:solidFill>
                <a:srgbClr val="81051B"/>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922457E-CD3E-283B-2884-59CBC435080F}"/>
                </a:ext>
              </a:extLst>
            </p:cNvPr>
            <p:cNvCxnSpPr>
              <a:cxnSpLocks/>
            </p:cNvCxnSpPr>
            <p:nvPr/>
          </p:nvCxnSpPr>
          <p:spPr>
            <a:xfrm flipH="1">
              <a:off x="4297742" y="3105456"/>
              <a:ext cx="2468880" cy="0"/>
            </a:xfrm>
            <a:prstGeom prst="line">
              <a:avLst/>
            </a:prstGeom>
            <a:ln>
              <a:solidFill>
                <a:srgbClr val="81051B"/>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3C171271-519C-8C00-4846-B1CE47C1D31B}"/>
                </a:ext>
              </a:extLst>
            </p:cNvPr>
            <p:cNvCxnSpPr>
              <a:cxnSpLocks/>
            </p:cNvCxnSpPr>
            <p:nvPr/>
          </p:nvCxnSpPr>
          <p:spPr>
            <a:xfrm rot="5400000" flipH="1">
              <a:off x="5086632" y="4775426"/>
              <a:ext cx="3364992" cy="0"/>
            </a:xfrm>
            <a:prstGeom prst="line">
              <a:avLst/>
            </a:prstGeom>
            <a:ln>
              <a:solidFill>
                <a:srgbClr val="81051B"/>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2C37E36A-D2CF-BBCF-E138-64EA1297F727}"/>
                </a:ext>
              </a:extLst>
            </p:cNvPr>
            <p:cNvCxnSpPr>
              <a:cxnSpLocks/>
            </p:cNvCxnSpPr>
            <p:nvPr/>
          </p:nvCxnSpPr>
          <p:spPr>
            <a:xfrm rot="5400000" flipH="1">
              <a:off x="2605453" y="4781941"/>
              <a:ext cx="3364992" cy="0"/>
            </a:xfrm>
            <a:prstGeom prst="line">
              <a:avLst/>
            </a:prstGeom>
            <a:ln>
              <a:solidFill>
                <a:srgbClr val="81051B"/>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722E361-D27C-9278-6D48-BDBF7873A20E}"/>
                </a:ext>
              </a:extLst>
            </p:cNvPr>
            <p:cNvCxnSpPr>
              <a:cxnSpLocks/>
            </p:cNvCxnSpPr>
            <p:nvPr/>
          </p:nvCxnSpPr>
          <p:spPr>
            <a:xfrm flipH="1">
              <a:off x="4281884" y="6458694"/>
              <a:ext cx="2496312" cy="0"/>
            </a:xfrm>
            <a:prstGeom prst="line">
              <a:avLst/>
            </a:prstGeom>
            <a:ln>
              <a:solidFill>
                <a:srgbClr val="81051B"/>
              </a:solidFill>
            </a:ln>
            <a:effectLst/>
          </p:spPr>
          <p:style>
            <a:lnRef idx="2">
              <a:schemeClr val="accent1"/>
            </a:lnRef>
            <a:fillRef idx="0">
              <a:schemeClr val="accent1"/>
            </a:fillRef>
            <a:effectRef idx="1">
              <a:schemeClr val="accent1"/>
            </a:effectRef>
            <a:fontRef idx="minor">
              <a:schemeClr val="tx1"/>
            </a:fontRef>
          </p:style>
        </p:cxnSp>
      </p:grpSp>
      <p:sp>
        <p:nvSpPr>
          <p:cNvPr id="4" name="Rectangle 3">
            <a:extLst>
              <a:ext uri="{FF2B5EF4-FFF2-40B4-BE49-F238E27FC236}">
                <a16:creationId xmlns:a16="http://schemas.microsoft.com/office/drawing/2014/main" id="{5AAEA623-97B4-2F47-AD81-0BE1E57F414C}"/>
              </a:ext>
            </a:extLst>
          </p:cNvPr>
          <p:cNvSpPr/>
          <p:nvPr/>
        </p:nvSpPr>
        <p:spPr>
          <a:xfrm flipV="1">
            <a:off x="4707007" y="4577360"/>
            <a:ext cx="550367" cy="185479"/>
          </a:xfrm>
          <a:prstGeom prst="rect">
            <a:avLst/>
          </a:prstGeom>
          <a:solidFill>
            <a:srgbClr val="FFFF00">
              <a:alpha val="34902"/>
            </a:srgbClr>
          </a:solidFill>
          <a:ln w="762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B0FCDD2-629E-D1D1-A29C-6DD8DB816DDF}"/>
              </a:ext>
            </a:extLst>
          </p:cNvPr>
          <p:cNvSpPr/>
          <p:nvPr/>
        </p:nvSpPr>
        <p:spPr>
          <a:xfrm flipV="1">
            <a:off x="4707007" y="3961131"/>
            <a:ext cx="550367" cy="185479"/>
          </a:xfrm>
          <a:prstGeom prst="rect">
            <a:avLst/>
          </a:prstGeom>
          <a:solidFill>
            <a:srgbClr val="FFFF00">
              <a:alpha val="34902"/>
            </a:srgbClr>
          </a:solidFill>
          <a:ln w="762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7317580-3180-1BF8-FAC2-F7C13A956F13}"/>
              </a:ext>
            </a:extLst>
          </p:cNvPr>
          <p:cNvSpPr/>
          <p:nvPr/>
        </p:nvSpPr>
        <p:spPr>
          <a:xfrm flipV="1">
            <a:off x="4707007" y="3752379"/>
            <a:ext cx="550367" cy="185479"/>
          </a:xfrm>
          <a:prstGeom prst="rect">
            <a:avLst/>
          </a:prstGeom>
          <a:solidFill>
            <a:srgbClr val="FFFF00">
              <a:alpha val="34902"/>
            </a:srgbClr>
          </a:solidFill>
          <a:ln w="762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4055DB8-3EBD-C432-64B9-A712DFFE231E}"/>
              </a:ext>
            </a:extLst>
          </p:cNvPr>
          <p:cNvSpPr/>
          <p:nvPr/>
        </p:nvSpPr>
        <p:spPr>
          <a:xfrm flipV="1">
            <a:off x="4713216" y="6264564"/>
            <a:ext cx="550367" cy="185479"/>
          </a:xfrm>
          <a:prstGeom prst="rect">
            <a:avLst/>
          </a:prstGeom>
          <a:solidFill>
            <a:srgbClr val="FFFF00">
              <a:alpha val="34902"/>
            </a:srgbClr>
          </a:solidFill>
          <a:ln w="762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28A4850-C269-A6F9-BD06-8AF7956BDE46}"/>
              </a:ext>
            </a:extLst>
          </p:cNvPr>
          <p:cNvSpPr/>
          <p:nvPr/>
        </p:nvSpPr>
        <p:spPr>
          <a:xfrm flipV="1">
            <a:off x="4713216" y="4808420"/>
            <a:ext cx="550367" cy="185479"/>
          </a:xfrm>
          <a:prstGeom prst="rect">
            <a:avLst/>
          </a:prstGeom>
          <a:solidFill>
            <a:srgbClr val="FFFF00">
              <a:alpha val="34902"/>
            </a:srgbClr>
          </a:solidFill>
          <a:ln w="762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824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8" grpId="0"/>
      <p:bldP spid="32" grpId="0"/>
      <p:bldP spid="33" grpId="0"/>
      <p:bldP spid="34" grpId="0"/>
      <p:bldP spid="4" grpId="0" animBg="1"/>
      <p:bldP spid="8" grpId="0" animBg="1"/>
      <p:bldP spid="9" grpId="0" animBg="1"/>
      <p:bldP spid="11" grpId="0" animBg="1"/>
      <p:bldP spid="2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A16ECE-4C1A-4105-B78F-2B07C30C394C}"/>
              </a:ext>
            </a:extLst>
          </p:cNvPr>
          <p:cNvSpPr>
            <a:spLocks noGrp="1"/>
          </p:cNvSpPr>
          <p:nvPr>
            <p:ph type="body" sz="quarter" idx="15"/>
          </p:nvPr>
        </p:nvSpPr>
        <p:spPr>
          <a:xfrm>
            <a:off x="1184835" y="63099"/>
            <a:ext cx="9822331" cy="936011"/>
          </a:xfrm>
        </p:spPr>
        <p:txBody>
          <a:bodyPr anchor="ctr">
            <a:noAutofit/>
          </a:bodyPr>
          <a:lstStyle/>
          <a:p>
            <a:r>
              <a:rPr lang="en-US" dirty="0"/>
              <a:t>Summary of Histology-based ML</a:t>
            </a:r>
          </a:p>
        </p:txBody>
      </p:sp>
      <p:sp>
        <p:nvSpPr>
          <p:cNvPr id="5" name="Content Placeholder 1">
            <a:extLst>
              <a:ext uri="{FF2B5EF4-FFF2-40B4-BE49-F238E27FC236}">
                <a16:creationId xmlns:a16="http://schemas.microsoft.com/office/drawing/2014/main" id="{362A5FDF-2DB9-472B-B09C-D88D1FBE22B0}"/>
              </a:ext>
            </a:extLst>
          </p:cNvPr>
          <p:cNvSpPr>
            <a:spLocks noGrp="1"/>
          </p:cNvSpPr>
          <p:nvPr>
            <p:ph sz="quarter" idx="10"/>
          </p:nvPr>
        </p:nvSpPr>
        <p:spPr>
          <a:xfrm>
            <a:off x="152176" y="1419999"/>
            <a:ext cx="6313268" cy="4940300"/>
          </a:xfrm>
        </p:spPr>
        <p:txBody>
          <a:bodyPr>
            <a:noAutofit/>
          </a:bodyPr>
          <a:lstStyle/>
          <a:p>
            <a:pPr marL="0" indent="0">
              <a:buNone/>
            </a:pPr>
            <a:r>
              <a:rPr lang="en-US" sz="2400" b="1" dirty="0">
                <a:solidFill>
                  <a:srgbClr val="11584A"/>
                </a:solidFill>
              </a:rPr>
              <a:t>Summary</a:t>
            </a:r>
          </a:p>
          <a:p>
            <a:r>
              <a:rPr lang="en-US" sz="2000" dirty="0"/>
              <a:t>Established a machine learning pipeline for PTJC</a:t>
            </a:r>
          </a:p>
          <a:p>
            <a:r>
              <a:rPr lang="en-US" sz="2000" dirty="0"/>
              <a:t>Obtained encouraging tissue (i.e., capsule, cartilage) and cell segmentation (supervised learning)</a:t>
            </a:r>
          </a:p>
          <a:p>
            <a:r>
              <a:rPr lang="en-US" sz="2000" dirty="0"/>
              <a:t>Observed prediction (supervised learning) and unique separation (unsupervised learning) of study groups</a:t>
            </a:r>
          </a:p>
        </p:txBody>
      </p:sp>
      <p:sp>
        <p:nvSpPr>
          <p:cNvPr id="6" name="Content Placeholder 1">
            <a:extLst>
              <a:ext uri="{FF2B5EF4-FFF2-40B4-BE49-F238E27FC236}">
                <a16:creationId xmlns:a16="http://schemas.microsoft.com/office/drawing/2014/main" id="{BF24F0B5-5373-41B2-99F9-6022C5E4F34F}"/>
              </a:ext>
            </a:extLst>
          </p:cNvPr>
          <p:cNvSpPr txBox="1">
            <a:spLocks/>
          </p:cNvSpPr>
          <p:nvPr/>
        </p:nvSpPr>
        <p:spPr>
          <a:xfrm>
            <a:off x="152175" y="3829434"/>
            <a:ext cx="6794319" cy="2752343"/>
          </a:xfrm>
          <a:prstGeom prst="rect">
            <a:avLst/>
          </a:prstGeom>
        </p:spPr>
        <p:txBody>
          <a:bodyPr vert="horz" lIns="91440" tIns="45720" rIns="91440" bIns="45720" rtlCol="0">
            <a:noAutofit/>
          </a:bodyPr>
          <a:lst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b="1" dirty="0">
                <a:solidFill>
                  <a:srgbClr val="11584A"/>
                </a:solidFill>
              </a:rPr>
              <a:t>Considerations/Future work</a:t>
            </a:r>
          </a:p>
          <a:p>
            <a:r>
              <a:rPr lang="en-US" sz="2000" dirty="0"/>
              <a:t>Generalizability (i.e., scalability)</a:t>
            </a:r>
          </a:p>
          <a:p>
            <a:r>
              <a:rPr lang="en-US" sz="2000" dirty="0"/>
              <a:t>Identifying best algorithms for each task</a:t>
            </a:r>
          </a:p>
          <a:p>
            <a:r>
              <a:rPr lang="en-US" sz="2000" dirty="0"/>
              <a:t>Extracting meaning from completed analyses</a:t>
            </a:r>
          </a:p>
          <a:p>
            <a:r>
              <a:rPr lang="en-US" sz="2000" dirty="0"/>
              <a:t>Incorporate other (new) data to clustering and </a:t>
            </a:r>
            <a:br>
              <a:rPr lang="en-US" sz="2000" dirty="0"/>
            </a:br>
            <a:r>
              <a:rPr lang="en-US" sz="2000" dirty="0"/>
              <a:t>prediction tasks</a:t>
            </a:r>
          </a:p>
        </p:txBody>
      </p:sp>
      <p:sp>
        <p:nvSpPr>
          <p:cNvPr id="9" name="TextBox 8">
            <a:extLst>
              <a:ext uri="{FF2B5EF4-FFF2-40B4-BE49-F238E27FC236}">
                <a16:creationId xmlns:a16="http://schemas.microsoft.com/office/drawing/2014/main" id="{A5DF8749-3901-4013-B05D-89752F9BEC14}"/>
              </a:ext>
            </a:extLst>
          </p:cNvPr>
          <p:cNvSpPr txBox="1"/>
          <p:nvPr/>
        </p:nvSpPr>
        <p:spPr>
          <a:xfrm>
            <a:off x="6203577" y="1546358"/>
            <a:ext cx="2588336" cy="338554"/>
          </a:xfrm>
          <a:prstGeom prst="rect">
            <a:avLst/>
          </a:prstGeom>
          <a:noFill/>
        </p:spPr>
        <p:txBody>
          <a:bodyPr wrap="square" rtlCol="0">
            <a:spAutoFit/>
          </a:bodyPr>
          <a:lstStyle/>
          <a:p>
            <a:pPr algn="ctr"/>
            <a:r>
              <a:rPr lang="en-US" sz="1600" b="1" u="sng" dirty="0">
                <a:solidFill>
                  <a:srgbClr val="11584A"/>
                </a:solidFill>
                <a:latin typeface="Helvetica Neue"/>
              </a:rPr>
              <a:t>Input Image</a:t>
            </a:r>
          </a:p>
        </p:txBody>
      </p:sp>
      <p:sp>
        <p:nvSpPr>
          <p:cNvPr id="10" name="TextBox 9">
            <a:extLst>
              <a:ext uri="{FF2B5EF4-FFF2-40B4-BE49-F238E27FC236}">
                <a16:creationId xmlns:a16="http://schemas.microsoft.com/office/drawing/2014/main" id="{DA2FC6C8-20E5-4E8C-9752-2A48A2D2DE45}"/>
              </a:ext>
            </a:extLst>
          </p:cNvPr>
          <p:cNvSpPr txBox="1"/>
          <p:nvPr/>
        </p:nvSpPr>
        <p:spPr>
          <a:xfrm>
            <a:off x="7951870" y="1546358"/>
            <a:ext cx="2588336" cy="338554"/>
          </a:xfrm>
          <a:prstGeom prst="rect">
            <a:avLst/>
          </a:prstGeom>
          <a:noFill/>
        </p:spPr>
        <p:txBody>
          <a:bodyPr wrap="square" rtlCol="0">
            <a:spAutoFit/>
          </a:bodyPr>
          <a:lstStyle/>
          <a:p>
            <a:pPr algn="ctr"/>
            <a:r>
              <a:rPr lang="en-US" sz="1600" b="1" u="sng" dirty="0">
                <a:solidFill>
                  <a:srgbClr val="11584A"/>
                </a:solidFill>
                <a:latin typeface="Helvetica Neue"/>
              </a:rPr>
              <a:t>Traced Mask</a:t>
            </a:r>
          </a:p>
        </p:txBody>
      </p:sp>
      <p:sp>
        <p:nvSpPr>
          <p:cNvPr id="11" name="TextBox 10">
            <a:extLst>
              <a:ext uri="{FF2B5EF4-FFF2-40B4-BE49-F238E27FC236}">
                <a16:creationId xmlns:a16="http://schemas.microsoft.com/office/drawing/2014/main" id="{883076CE-887E-4851-B46A-21F3F020B07E}"/>
              </a:ext>
            </a:extLst>
          </p:cNvPr>
          <p:cNvSpPr txBox="1"/>
          <p:nvPr/>
        </p:nvSpPr>
        <p:spPr>
          <a:xfrm>
            <a:off x="9684699" y="1546358"/>
            <a:ext cx="2588336" cy="338554"/>
          </a:xfrm>
          <a:prstGeom prst="rect">
            <a:avLst/>
          </a:prstGeom>
          <a:noFill/>
        </p:spPr>
        <p:txBody>
          <a:bodyPr wrap="square" rtlCol="0">
            <a:spAutoFit/>
          </a:bodyPr>
          <a:lstStyle/>
          <a:p>
            <a:pPr algn="ctr"/>
            <a:r>
              <a:rPr lang="en-US" sz="1600" b="1" u="sng" dirty="0">
                <a:solidFill>
                  <a:srgbClr val="11584A"/>
                </a:solidFill>
                <a:latin typeface="Helvetica Neue"/>
              </a:rPr>
              <a:t>Predicted Mask</a:t>
            </a:r>
          </a:p>
        </p:txBody>
      </p:sp>
      <p:pic>
        <p:nvPicPr>
          <p:cNvPr id="18" name="Picture 17">
            <a:extLst>
              <a:ext uri="{FF2B5EF4-FFF2-40B4-BE49-F238E27FC236}">
                <a16:creationId xmlns:a16="http://schemas.microsoft.com/office/drawing/2014/main" id="{5F5CE9CF-6DC6-4065-A3EA-78288CCEF27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761346" y="1883587"/>
            <a:ext cx="1472798" cy="1427334"/>
          </a:xfrm>
          <a:prstGeom prst="rect">
            <a:avLst/>
          </a:prstGeom>
        </p:spPr>
      </p:pic>
      <p:pic>
        <p:nvPicPr>
          <p:cNvPr id="19" name="Picture 18">
            <a:extLst>
              <a:ext uri="{FF2B5EF4-FFF2-40B4-BE49-F238E27FC236}">
                <a16:creationId xmlns:a16="http://schemas.microsoft.com/office/drawing/2014/main" id="{FDE8268B-810D-4BCB-9217-0C341FFE854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509639" y="1883587"/>
            <a:ext cx="1472798" cy="1427334"/>
          </a:xfrm>
          <a:prstGeom prst="rect">
            <a:avLst/>
          </a:prstGeom>
        </p:spPr>
      </p:pic>
      <p:pic>
        <p:nvPicPr>
          <p:cNvPr id="20" name="Picture 19">
            <a:extLst>
              <a:ext uri="{FF2B5EF4-FFF2-40B4-BE49-F238E27FC236}">
                <a16:creationId xmlns:a16="http://schemas.microsoft.com/office/drawing/2014/main" id="{C056D834-E854-410F-822E-B3B1FDF8CB6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0242468" y="1883587"/>
            <a:ext cx="1472798" cy="1427334"/>
          </a:xfrm>
          <a:prstGeom prst="rect">
            <a:avLst/>
          </a:prstGeom>
        </p:spPr>
      </p:pic>
      <p:pic>
        <p:nvPicPr>
          <p:cNvPr id="2" name="Picture 1">
            <a:extLst>
              <a:ext uri="{FF2B5EF4-FFF2-40B4-BE49-F238E27FC236}">
                <a16:creationId xmlns:a16="http://schemas.microsoft.com/office/drawing/2014/main" id="{90FA65C6-6643-517A-AEAA-AA9EFFAB8D02}"/>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9246038" y="3745840"/>
            <a:ext cx="2838578" cy="2454498"/>
          </a:xfrm>
          <a:prstGeom prst="rect">
            <a:avLst/>
          </a:prstGeom>
        </p:spPr>
      </p:pic>
      <p:pic>
        <p:nvPicPr>
          <p:cNvPr id="4" name="Picture 3">
            <a:extLst>
              <a:ext uri="{FF2B5EF4-FFF2-40B4-BE49-F238E27FC236}">
                <a16:creationId xmlns:a16="http://schemas.microsoft.com/office/drawing/2014/main" id="{0A0FD3DE-338A-D509-CF3B-DDF69F35A9E1}"/>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203577" y="3890149"/>
            <a:ext cx="2698732" cy="2076179"/>
          </a:xfrm>
          <a:prstGeom prst="rect">
            <a:avLst/>
          </a:prstGeom>
        </p:spPr>
      </p:pic>
    </p:spTree>
    <p:extLst>
      <p:ext uri="{BB962C8B-B14F-4D97-AF65-F5344CB8AC3E}">
        <p14:creationId xmlns:p14="http://schemas.microsoft.com/office/powerpoint/2010/main" val="3729930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21E0D-8DBE-DC6A-77CE-07ECF5F3B3AD}"/>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DC29FDB1-72C8-34F8-12EB-5F47D8E09C3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93836" y="1222537"/>
            <a:ext cx="10350236" cy="5520126"/>
          </a:xfrm>
          <a:prstGeom prst="rect">
            <a:avLst/>
          </a:prstGeom>
        </p:spPr>
      </p:pic>
      <p:sp>
        <p:nvSpPr>
          <p:cNvPr id="3" name="Text Placeholder 2">
            <a:extLst>
              <a:ext uri="{FF2B5EF4-FFF2-40B4-BE49-F238E27FC236}">
                <a16:creationId xmlns:a16="http://schemas.microsoft.com/office/drawing/2014/main" id="{632CF83E-1053-7AC5-9E59-0297FE25B18B}"/>
              </a:ext>
            </a:extLst>
          </p:cNvPr>
          <p:cNvSpPr>
            <a:spLocks noGrp="1"/>
          </p:cNvSpPr>
          <p:nvPr>
            <p:ph type="body" sz="quarter" idx="15"/>
          </p:nvPr>
        </p:nvSpPr>
        <p:spPr>
          <a:xfrm>
            <a:off x="1184835" y="170675"/>
            <a:ext cx="9822331" cy="936011"/>
          </a:xfrm>
        </p:spPr>
        <p:txBody>
          <a:bodyPr>
            <a:normAutofit/>
          </a:bodyPr>
          <a:lstStyle/>
          <a:p>
            <a:r>
              <a:rPr lang="en-US" dirty="0"/>
              <a:t>Overall Approach Using ML</a:t>
            </a:r>
          </a:p>
        </p:txBody>
      </p:sp>
      <p:sp>
        <p:nvSpPr>
          <p:cNvPr id="11" name="Rectangle 10">
            <a:extLst>
              <a:ext uri="{FF2B5EF4-FFF2-40B4-BE49-F238E27FC236}">
                <a16:creationId xmlns:a16="http://schemas.microsoft.com/office/drawing/2014/main" id="{61FAFDE7-B97C-81BD-29B4-C079AB5170E8}"/>
              </a:ext>
            </a:extLst>
          </p:cNvPr>
          <p:cNvSpPr/>
          <p:nvPr/>
        </p:nvSpPr>
        <p:spPr>
          <a:xfrm>
            <a:off x="964176" y="1291734"/>
            <a:ext cx="7589520" cy="265176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2EC0256-C36A-4739-63BB-35F04E40592C}"/>
              </a:ext>
            </a:extLst>
          </p:cNvPr>
          <p:cNvSpPr/>
          <p:nvPr/>
        </p:nvSpPr>
        <p:spPr>
          <a:xfrm>
            <a:off x="8253641" y="3429000"/>
            <a:ext cx="370395" cy="40164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5336EB7-EB19-5437-8808-D501C77085AD}"/>
              </a:ext>
            </a:extLst>
          </p:cNvPr>
          <p:cNvSpPr/>
          <p:nvPr/>
        </p:nvSpPr>
        <p:spPr>
          <a:xfrm>
            <a:off x="8890781" y="1394146"/>
            <a:ext cx="2264899" cy="115468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BC3293BD-9DF5-BBFC-6701-D883076269A5}"/>
              </a:ext>
            </a:extLst>
          </p:cNvPr>
          <p:cNvGrpSpPr/>
          <p:nvPr/>
        </p:nvGrpSpPr>
        <p:grpSpPr>
          <a:xfrm>
            <a:off x="8507507" y="3167639"/>
            <a:ext cx="2634104" cy="3092484"/>
            <a:chOff x="8507507" y="3167639"/>
            <a:chExt cx="2634104" cy="3092484"/>
          </a:xfrm>
        </p:grpSpPr>
        <p:sp>
          <p:nvSpPr>
            <p:cNvPr id="6" name="Rectangle 5">
              <a:extLst>
                <a:ext uri="{FF2B5EF4-FFF2-40B4-BE49-F238E27FC236}">
                  <a16:creationId xmlns:a16="http://schemas.microsoft.com/office/drawing/2014/main" id="{4F372ED2-929D-2EA5-8BD2-7A3FBFE2244A}"/>
                </a:ext>
              </a:extLst>
            </p:cNvPr>
            <p:cNvSpPr/>
            <p:nvPr/>
          </p:nvSpPr>
          <p:spPr>
            <a:xfrm>
              <a:off x="8624036" y="3167639"/>
              <a:ext cx="2264899" cy="171385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B3AE78E-511B-B640-7239-3150063E7F2E}"/>
                </a:ext>
              </a:extLst>
            </p:cNvPr>
            <p:cNvSpPr/>
            <p:nvPr/>
          </p:nvSpPr>
          <p:spPr>
            <a:xfrm>
              <a:off x="8876712" y="3167639"/>
              <a:ext cx="2264899" cy="309248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9756486-B721-EF47-97DC-B1115323AF08}"/>
                </a:ext>
              </a:extLst>
            </p:cNvPr>
            <p:cNvSpPr/>
            <p:nvPr/>
          </p:nvSpPr>
          <p:spPr>
            <a:xfrm>
              <a:off x="8553696" y="4543412"/>
              <a:ext cx="2264899" cy="33807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1837653-A8C2-3205-A385-E3CC2F0B68C1}"/>
                </a:ext>
              </a:extLst>
            </p:cNvPr>
            <p:cNvSpPr/>
            <p:nvPr/>
          </p:nvSpPr>
          <p:spPr>
            <a:xfrm rot="1406146">
              <a:off x="8507507" y="3171813"/>
              <a:ext cx="917847" cy="33807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880667BC-46FF-EECF-756C-69E1320A80BD}"/>
              </a:ext>
            </a:extLst>
          </p:cNvPr>
          <p:cNvSpPr/>
          <p:nvPr/>
        </p:nvSpPr>
        <p:spPr>
          <a:xfrm>
            <a:off x="8876711" y="2587436"/>
            <a:ext cx="2264899" cy="115468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7A6302E-C6D9-D274-91F9-724EA0EB9F4A}"/>
              </a:ext>
            </a:extLst>
          </p:cNvPr>
          <p:cNvSpPr/>
          <p:nvPr/>
        </p:nvSpPr>
        <p:spPr>
          <a:xfrm>
            <a:off x="1362753" y="5423834"/>
            <a:ext cx="7261283" cy="122529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521E54-DFBA-6449-08B6-A55B4DA9E159}"/>
              </a:ext>
            </a:extLst>
          </p:cNvPr>
          <p:cNvSpPr/>
          <p:nvPr/>
        </p:nvSpPr>
        <p:spPr>
          <a:xfrm>
            <a:off x="1362753" y="4066684"/>
            <a:ext cx="7261283" cy="33030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6320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animBg="1"/>
      <p:bldP spid="4" grpId="0" animBg="1"/>
      <p:bldP spid="19" grpId="0" animBg="1"/>
      <p:bldP spid="12" grpId="0"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F8167-303F-2C5F-0D00-E7692CFFD85D}"/>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5681A05-F18F-CD26-08ED-3B6137580CCC}"/>
              </a:ext>
            </a:extLst>
          </p:cNvPr>
          <p:cNvSpPr>
            <a:spLocks noGrp="1"/>
          </p:cNvSpPr>
          <p:nvPr>
            <p:ph type="body" sz="quarter" idx="15"/>
          </p:nvPr>
        </p:nvSpPr>
        <p:spPr>
          <a:xfrm>
            <a:off x="7162160" y="70304"/>
            <a:ext cx="3936292" cy="936011"/>
          </a:xfrm>
        </p:spPr>
        <p:txBody>
          <a:bodyPr>
            <a:normAutofit fontScale="77500" lnSpcReduction="20000"/>
          </a:bodyPr>
          <a:lstStyle/>
          <a:p>
            <a:r>
              <a:rPr lang="en-US" b="1" dirty="0"/>
              <a:t>Overview of MRI-Based Approach</a:t>
            </a:r>
          </a:p>
        </p:txBody>
      </p:sp>
      <p:pic>
        <p:nvPicPr>
          <p:cNvPr id="32" name="Picture 31">
            <a:extLst>
              <a:ext uri="{FF2B5EF4-FFF2-40B4-BE49-F238E27FC236}">
                <a16:creationId xmlns:a16="http://schemas.microsoft.com/office/drawing/2014/main" id="{44C49598-A079-183D-EE9E-85DD785AF459}"/>
              </a:ext>
            </a:extLst>
          </p:cNvPr>
          <p:cNvPicPr>
            <a:picLocks noChangeAspect="1"/>
          </p:cNvPicPr>
          <p:nvPr/>
        </p:nvPicPr>
        <p:blipFill>
          <a:blip r:embed="rId3"/>
          <a:stretch>
            <a:fillRect/>
          </a:stretch>
        </p:blipFill>
        <p:spPr>
          <a:xfrm>
            <a:off x="298454" y="1180143"/>
            <a:ext cx="11595092" cy="5566569"/>
          </a:xfrm>
          <a:prstGeom prst="rect">
            <a:avLst/>
          </a:prstGeom>
        </p:spPr>
      </p:pic>
      <p:sp>
        <p:nvSpPr>
          <p:cNvPr id="13" name="Rounded Rectangle 12">
            <a:extLst>
              <a:ext uri="{FF2B5EF4-FFF2-40B4-BE49-F238E27FC236}">
                <a16:creationId xmlns:a16="http://schemas.microsoft.com/office/drawing/2014/main" id="{E82D38BB-F736-3507-64ED-7E058026950D}"/>
              </a:ext>
            </a:extLst>
          </p:cNvPr>
          <p:cNvSpPr/>
          <p:nvPr/>
        </p:nvSpPr>
        <p:spPr>
          <a:xfrm>
            <a:off x="7075819" y="2122734"/>
            <a:ext cx="1234440" cy="1005840"/>
          </a:xfrm>
          <a:prstGeom prst="roundRect">
            <a:avLst/>
          </a:prstGeom>
          <a:solidFill>
            <a:srgbClr val="E5D2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F5547"/>
                </a:solidFill>
                <a:latin typeface="Arial" panose="020B0604020202020204" pitchFamily="34" charset="0"/>
                <a:cs typeface="Arial" panose="020B0604020202020204" pitchFamily="34" charset="0"/>
              </a:rPr>
              <a:t>Capsule </a:t>
            </a:r>
          </a:p>
          <a:p>
            <a:pPr algn="ctr"/>
            <a:r>
              <a:rPr lang="en-US" sz="1200" b="1" dirty="0">
                <a:solidFill>
                  <a:srgbClr val="0F5547"/>
                </a:solidFill>
                <a:latin typeface="Arial" panose="020B0604020202020204" pitchFamily="34" charset="0"/>
                <a:cs typeface="Arial" panose="020B0604020202020204" pitchFamily="34" charset="0"/>
              </a:rPr>
              <a:t>Sub-tissue Clustering</a:t>
            </a:r>
          </a:p>
        </p:txBody>
      </p:sp>
      <p:sp>
        <p:nvSpPr>
          <p:cNvPr id="14" name="Rounded Rectangle 13">
            <a:extLst>
              <a:ext uri="{FF2B5EF4-FFF2-40B4-BE49-F238E27FC236}">
                <a16:creationId xmlns:a16="http://schemas.microsoft.com/office/drawing/2014/main" id="{372DFD77-C9AD-7933-0D93-F7F4ADE78715}"/>
              </a:ext>
            </a:extLst>
          </p:cNvPr>
          <p:cNvSpPr/>
          <p:nvPr/>
        </p:nvSpPr>
        <p:spPr>
          <a:xfrm>
            <a:off x="10339556" y="2138170"/>
            <a:ext cx="1280160" cy="1005840"/>
          </a:xfrm>
          <a:prstGeom prst="roundRect">
            <a:avLst/>
          </a:prstGeom>
          <a:solidFill>
            <a:srgbClr val="E5D2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F5547"/>
                </a:solidFill>
                <a:latin typeface="Arial" panose="020B0604020202020204" pitchFamily="34" charset="0"/>
                <a:cs typeface="Arial" panose="020B0604020202020204" pitchFamily="34" charset="0"/>
              </a:rPr>
              <a:t>Classification Model</a:t>
            </a:r>
          </a:p>
        </p:txBody>
      </p:sp>
      <p:sp>
        <p:nvSpPr>
          <p:cNvPr id="15" name="Rounded Rectangle 14">
            <a:extLst>
              <a:ext uri="{FF2B5EF4-FFF2-40B4-BE49-F238E27FC236}">
                <a16:creationId xmlns:a16="http://schemas.microsoft.com/office/drawing/2014/main" id="{4F27E0DA-CA6C-B213-2BC6-B5D7A0C221BE}"/>
              </a:ext>
            </a:extLst>
          </p:cNvPr>
          <p:cNvSpPr/>
          <p:nvPr/>
        </p:nvSpPr>
        <p:spPr>
          <a:xfrm>
            <a:off x="9446928" y="4993041"/>
            <a:ext cx="914400" cy="731520"/>
          </a:xfrm>
          <a:prstGeom prst="roundRect">
            <a:avLst/>
          </a:prstGeom>
          <a:solidFill>
            <a:srgbClr val="8006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latin typeface="Arial" panose="020B0604020202020204" pitchFamily="34" charset="0"/>
                <a:cs typeface="Arial" panose="020B0604020202020204" pitchFamily="34" charset="0"/>
              </a:rPr>
              <a:t>Classific-ation Model</a:t>
            </a:r>
          </a:p>
        </p:txBody>
      </p:sp>
      <p:sp>
        <p:nvSpPr>
          <p:cNvPr id="16" name="Rounded Rectangle 15">
            <a:extLst>
              <a:ext uri="{FF2B5EF4-FFF2-40B4-BE49-F238E27FC236}">
                <a16:creationId xmlns:a16="http://schemas.microsoft.com/office/drawing/2014/main" id="{3F388140-AE7D-925D-FCB9-5F014942B158}"/>
              </a:ext>
            </a:extLst>
          </p:cNvPr>
          <p:cNvSpPr/>
          <p:nvPr/>
        </p:nvSpPr>
        <p:spPr>
          <a:xfrm>
            <a:off x="10740940" y="4992746"/>
            <a:ext cx="1098757" cy="731520"/>
          </a:xfrm>
          <a:prstGeom prst="roundRect">
            <a:avLst/>
          </a:prstGeom>
          <a:solidFill>
            <a:srgbClr val="8006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latin typeface="Arial" panose="020B0604020202020204" pitchFamily="34" charset="0"/>
                <a:cs typeface="Arial" panose="020B0604020202020204" pitchFamily="34" charset="0"/>
              </a:rPr>
              <a:t>Disease State Prediction</a:t>
            </a:r>
          </a:p>
        </p:txBody>
      </p:sp>
      <p:sp>
        <p:nvSpPr>
          <p:cNvPr id="17" name="Rounded Rectangle 16">
            <a:extLst>
              <a:ext uri="{FF2B5EF4-FFF2-40B4-BE49-F238E27FC236}">
                <a16:creationId xmlns:a16="http://schemas.microsoft.com/office/drawing/2014/main" id="{A33AD001-6700-B12C-EC41-3ED7BEACAD01}"/>
              </a:ext>
            </a:extLst>
          </p:cNvPr>
          <p:cNvSpPr/>
          <p:nvPr/>
        </p:nvSpPr>
        <p:spPr>
          <a:xfrm>
            <a:off x="8221790" y="4308878"/>
            <a:ext cx="862833" cy="640080"/>
          </a:xfrm>
          <a:prstGeom prst="roundRect">
            <a:avLst/>
          </a:prstGeom>
          <a:solidFill>
            <a:srgbClr val="8006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dirty="0">
                <a:latin typeface="Arial" panose="020B0604020202020204" pitchFamily="34" charset="0"/>
                <a:cs typeface="Arial" panose="020B0604020202020204" pitchFamily="34" charset="0"/>
              </a:rPr>
              <a:t>Image Statistics</a:t>
            </a:r>
          </a:p>
        </p:txBody>
      </p:sp>
      <p:sp>
        <p:nvSpPr>
          <p:cNvPr id="18" name="Rounded Rectangle 17">
            <a:extLst>
              <a:ext uri="{FF2B5EF4-FFF2-40B4-BE49-F238E27FC236}">
                <a16:creationId xmlns:a16="http://schemas.microsoft.com/office/drawing/2014/main" id="{44DA2B1A-D27E-2356-F1B3-7E23E82344CB}"/>
              </a:ext>
            </a:extLst>
          </p:cNvPr>
          <p:cNvSpPr/>
          <p:nvPr/>
        </p:nvSpPr>
        <p:spPr>
          <a:xfrm>
            <a:off x="8204483" y="5031997"/>
            <a:ext cx="862833" cy="640080"/>
          </a:xfrm>
          <a:prstGeom prst="roundRect">
            <a:avLst/>
          </a:prstGeom>
          <a:solidFill>
            <a:srgbClr val="8006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dirty="0">
                <a:latin typeface="Arial" panose="020B0604020202020204" pitchFamily="34" charset="0"/>
                <a:cs typeface="Arial" panose="020B0604020202020204" pitchFamily="34" charset="0"/>
              </a:rPr>
              <a:t>Capsule Statistics</a:t>
            </a:r>
          </a:p>
        </p:txBody>
      </p:sp>
      <p:sp>
        <p:nvSpPr>
          <p:cNvPr id="19" name="Rounded Rectangle 18">
            <a:extLst>
              <a:ext uri="{FF2B5EF4-FFF2-40B4-BE49-F238E27FC236}">
                <a16:creationId xmlns:a16="http://schemas.microsoft.com/office/drawing/2014/main" id="{6A8E24F5-6968-0AB0-250E-F282EAB48B9C}"/>
              </a:ext>
            </a:extLst>
          </p:cNvPr>
          <p:cNvSpPr/>
          <p:nvPr/>
        </p:nvSpPr>
        <p:spPr>
          <a:xfrm>
            <a:off x="8221790" y="5789247"/>
            <a:ext cx="862833" cy="640080"/>
          </a:xfrm>
          <a:prstGeom prst="roundRect">
            <a:avLst/>
          </a:prstGeom>
          <a:solidFill>
            <a:srgbClr val="8006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latin typeface="Arial" panose="020B0604020202020204" pitchFamily="34" charset="0"/>
                <a:cs typeface="Arial" panose="020B0604020202020204" pitchFamily="34" charset="0"/>
              </a:rPr>
              <a:t>Normalized Clustering Counts</a:t>
            </a:r>
          </a:p>
        </p:txBody>
      </p:sp>
      <p:sp>
        <p:nvSpPr>
          <p:cNvPr id="20" name="Rectangle 19">
            <a:extLst>
              <a:ext uri="{FF2B5EF4-FFF2-40B4-BE49-F238E27FC236}">
                <a16:creationId xmlns:a16="http://schemas.microsoft.com/office/drawing/2014/main" id="{2835C5B7-BCA3-C50E-6BCE-86B2644E4A84}"/>
              </a:ext>
            </a:extLst>
          </p:cNvPr>
          <p:cNvSpPr/>
          <p:nvPr/>
        </p:nvSpPr>
        <p:spPr>
          <a:xfrm>
            <a:off x="5466099" y="2122734"/>
            <a:ext cx="1234440" cy="103872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F08D8D3A-85E8-A29E-5342-37BF398C138C}"/>
              </a:ext>
            </a:extLst>
          </p:cNvPr>
          <p:cNvSpPr/>
          <p:nvPr/>
        </p:nvSpPr>
        <p:spPr>
          <a:xfrm>
            <a:off x="5536281" y="2211866"/>
            <a:ext cx="1097280" cy="868680"/>
          </a:xfrm>
          <a:prstGeom prst="roundRect">
            <a:avLst/>
          </a:prstGeom>
          <a:solidFill>
            <a:srgbClr val="E5D2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F5547"/>
                </a:solidFill>
                <a:latin typeface="Arial" panose="020B0604020202020204" pitchFamily="34" charset="0"/>
                <a:cs typeface="Arial" panose="020B0604020202020204" pitchFamily="34" charset="0"/>
              </a:rPr>
              <a:t>Image Patch Extraction</a:t>
            </a:r>
          </a:p>
        </p:txBody>
      </p:sp>
      <p:sp>
        <p:nvSpPr>
          <p:cNvPr id="22" name="Rectangle 21">
            <a:extLst>
              <a:ext uri="{FF2B5EF4-FFF2-40B4-BE49-F238E27FC236}">
                <a16:creationId xmlns:a16="http://schemas.microsoft.com/office/drawing/2014/main" id="{41518FD0-C266-6D51-DA2B-B33BEBBB4358}"/>
              </a:ext>
            </a:extLst>
          </p:cNvPr>
          <p:cNvSpPr/>
          <p:nvPr/>
        </p:nvSpPr>
        <p:spPr>
          <a:xfrm>
            <a:off x="3352991" y="3789517"/>
            <a:ext cx="1234440" cy="33855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7634DCB-16EF-4326-D000-6716E66C3A8D}"/>
              </a:ext>
            </a:extLst>
          </p:cNvPr>
          <p:cNvSpPr/>
          <p:nvPr/>
        </p:nvSpPr>
        <p:spPr>
          <a:xfrm>
            <a:off x="8310259" y="3817361"/>
            <a:ext cx="1234440" cy="28511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DF7EB09-A74C-7F12-D7CA-51756A481342}"/>
              </a:ext>
            </a:extLst>
          </p:cNvPr>
          <p:cNvSpPr/>
          <p:nvPr/>
        </p:nvSpPr>
        <p:spPr>
          <a:xfrm>
            <a:off x="347854" y="1254739"/>
            <a:ext cx="1234440" cy="28511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AAEF367-2D3F-2E22-9A30-FBCA1297924E}"/>
              </a:ext>
            </a:extLst>
          </p:cNvPr>
          <p:cNvSpPr/>
          <p:nvPr/>
        </p:nvSpPr>
        <p:spPr>
          <a:xfrm>
            <a:off x="298454" y="3641775"/>
            <a:ext cx="2882038" cy="311298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164EB53-8993-B1C2-9923-3B4B28F059BB}"/>
              </a:ext>
            </a:extLst>
          </p:cNvPr>
          <p:cNvSpPr txBox="1"/>
          <p:nvPr/>
        </p:nvSpPr>
        <p:spPr>
          <a:xfrm>
            <a:off x="628026" y="1254739"/>
            <a:ext cx="4145855" cy="338554"/>
          </a:xfrm>
          <a:prstGeom prst="rect">
            <a:avLst/>
          </a:prstGeom>
          <a:solidFill>
            <a:srgbClr val="104537"/>
          </a:solidFill>
        </p:spPr>
        <p:txBody>
          <a:bodyPr wrap="square" rtlCol="0">
            <a:spAutoFit/>
          </a:bodyPr>
          <a:lstStyle/>
          <a:p>
            <a:pPr algn="ctr"/>
            <a:r>
              <a:rPr lang="en-US" sz="1600" b="1" dirty="0">
                <a:solidFill>
                  <a:schemeClr val="bg1"/>
                </a:solidFill>
              </a:rPr>
              <a:t>Capsule Segmentation</a:t>
            </a:r>
          </a:p>
        </p:txBody>
      </p:sp>
      <p:sp>
        <p:nvSpPr>
          <p:cNvPr id="27" name="TextBox 26">
            <a:extLst>
              <a:ext uri="{FF2B5EF4-FFF2-40B4-BE49-F238E27FC236}">
                <a16:creationId xmlns:a16="http://schemas.microsoft.com/office/drawing/2014/main" id="{D99ECC77-62C9-B0B8-68C7-1B956A1B0AEE}"/>
              </a:ext>
            </a:extLst>
          </p:cNvPr>
          <p:cNvSpPr txBox="1"/>
          <p:nvPr/>
        </p:nvSpPr>
        <p:spPr>
          <a:xfrm>
            <a:off x="5501724" y="1254739"/>
            <a:ext cx="2844160" cy="338554"/>
          </a:xfrm>
          <a:prstGeom prst="rect">
            <a:avLst/>
          </a:prstGeom>
          <a:solidFill>
            <a:srgbClr val="104537"/>
          </a:solidFill>
        </p:spPr>
        <p:txBody>
          <a:bodyPr wrap="square" rtlCol="0">
            <a:spAutoFit/>
          </a:bodyPr>
          <a:lstStyle/>
          <a:p>
            <a:pPr algn="ctr"/>
            <a:r>
              <a:rPr lang="en-US" sz="1600" b="1" dirty="0">
                <a:solidFill>
                  <a:schemeClr val="bg1"/>
                </a:solidFill>
              </a:rPr>
              <a:t>Sub-Tissue Clustering</a:t>
            </a:r>
          </a:p>
        </p:txBody>
      </p:sp>
      <p:sp>
        <p:nvSpPr>
          <p:cNvPr id="28" name="TextBox 27">
            <a:extLst>
              <a:ext uri="{FF2B5EF4-FFF2-40B4-BE49-F238E27FC236}">
                <a16:creationId xmlns:a16="http://schemas.microsoft.com/office/drawing/2014/main" id="{7CE9AFFA-FA03-6C04-71E6-68E284978F45}"/>
              </a:ext>
            </a:extLst>
          </p:cNvPr>
          <p:cNvSpPr txBox="1"/>
          <p:nvPr/>
        </p:nvSpPr>
        <p:spPr>
          <a:xfrm>
            <a:off x="8811490" y="1254739"/>
            <a:ext cx="2844160" cy="338554"/>
          </a:xfrm>
          <a:prstGeom prst="rect">
            <a:avLst/>
          </a:prstGeom>
          <a:solidFill>
            <a:srgbClr val="104537"/>
          </a:solidFill>
        </p:spPr>
        <p:txBody>
          <a:bodyPr wrap="square" rtlCol="0">
            <a:spAutoFit/>
          </a:bodyPr>
          <a:lstStyle/>
          <a:p>
            <a:pPr algn="ctr"/>
            <a:r>
              <a:rPr lang="en-US" sz="1600" b="1" dirty="0">
                <a:solidFill>
                  <a:schemeClr val="bg1"/>
                </a:solidFill>
              </a:rPr>
              <a:t>Disease Prediction</a:t>
            </a:r>
          </a:p>
        </p:txBody>
      </p:sp>
      <p:sp>
        <p:nvSpPr>
          <p:cNvPr id="29" name="TextBox 28">
            <a:extLst>
              <a:ext uri="{FF2B5EF4-FFF2-40B4-BE49-F238E27FC236}">
                <a16:creationId xmlns:a16="http://schemas.microsoft.com/office/drawing/2014/main" id="{1BE08B6A-156F-7477-50E4-54C06156EC37}"/>
              </a:ext>
            </a:extLst>
          </p:cNvPr>
          <p:cNvSpPr txBox="1"/>
          <p:nvPr/>
        </p:nvSpPr>
        <p:spPr>
          <a:xfrm rot="16200000">
            <a:off x="-10809" y="1938982"/>
            <a:ext cx="987858" cy="338554"/>
          </a:xfrm>
          <a:prstGeom prst="rect">
            <a:avLst/>
          </a:prstGeom>
          <a:noFill/>
        </p:spPr>
        <p:txBody>
          <a:bodyPr wrap="square" rtlCol="0">
            <a:spAutoFit/>
          </a:bodyPr>
          <a:lstStyle/>
          <a:p>
            <a:pPr algn="ctr"/>
            <a:r>
              <a:rPr lang="en-US" sz="1600" b="1" dirty="0">
                <a:latin typeface="+mj-lt"/>
              </a:rPr>
              <a:t>LoRes</a:t>
            </a:r>
          </a:p>
        </p:txBody>
      </p:sp>
      <p:sp>
        <p:nvSpPr>
          <p:cNvPr id="30" name="TextBox 29">
            <a:extLst>
              <a:ext uri="{FF2B5EF4-FFF2-40B4-BE49-F238E27FC236}">
                <a16:creationId xmlns:a16="http://schemas.microsoft.com/office/drawing/2014/main" id="{021F7CB7-4B9D-F31D-D091-486A52712CF6}"/>
              </a:ext>
            </a:extLst>
          </p:cNvPr>
          <p:cNvSpPr txBox="1"/>
          <p:nvPr/>
        </p:nvSpPr>
        <p:spPr>
          <a:xfrm rot="16200000">
            <a:off x="-26198" y="2970517"/>
            <a:ext cx="987858" cy="338554"/>
          </a:xfrm>
          <a:prstGeom prst="rect">
            <a:avLst/>
          </a:prstGeom>
          <a:noFill/>
        </p:spPr>
        <p:txBody>
          <a:bodyPr wrap="square" rtlCol="0">
            <a:spAutoFit/>
          </a:bodyPr>
          <a:lstStyle/>
          <a:p>
            <a:pPr algn="ctr"/>
            <a:r>
              <a:rPr lang="en-US" sz="1600" b="1" dirty="0">
                <a:latin typeface="+mj-lt"/>
              </a:rPr>
              <a:t>HiRes</a:t>
            </a:r>
          </a:p>
        </p:txBody>
      </p:sp>
      <p:sp>
        <p:nvSpPr>
          <p:cNvPr id="31" name="TextBox 30">
            <a:extLst>
              <a:ext uri="{FF2B5EF4-FFF2-40B4-BE49-F238E27FC236}">
                <a16:creationId xmlns:a16="http://schemas.microsoft.com/office/drawing/2014/main" id="{CDED4725-0D1B-A1E3-B24E-FE756C3B6A90}"/>
              </a:ext>
            </a:extLst>
          </p:cNvPr>
          <p:cNvSpPr txBox="1"/>
          <p:nvPr/>
        </p:nvSpPr>
        <p:spPr>
          <a:xfrm>
            <a:off x="2158012" y="2420005"/>
            <a:ext cx="987858" cy="338554"/>
          </a:xfrm>
          <a:prstGeom prst="rect">
            <a:avLst/>
          </a:prstGeom>
          <a:noFill/>
        </p:spPr>
        <p:txBody>
          <a:bodyPr wrap="square" rtlCol="0">
            <a:spAutoFit/>
          </a:bodyPr>
          <a:lstStyle/>
          <a:p>
            <a:pPr algn="ctr"/>
            <a:r>
              <a:rPr lang="en-US" sz="1600" b="1" dirty="0">
                <a:latin typeface="+mj-lt"/>
              </a:rPr>
              <a:t>U-Net</a:t>
            </a:r>
          </a:p>
        </p:txBody>
      </p:sp>
      <p:sp>
        <p:nvSpPr>
          <p:cNvPr id="33" name="TextBox 32">
            <a:extLst>
              <a:ext uri="{FF2B5EF4-FFF2-40B4-BE49-F238E27FC236}">
                <a16:creationId xmlns:a16="http://schemas.microsoft.com/office/drawing/2014/main" id="{9F325C2C-B326-B288-BEF4-81F9830ED035}"/>
              </a:ext>
            </a:extLst>
          </p:cNvPr>
          <p:cNvSpPr txBox="1"/>
          <p:nvPr/>
        </p:nvSpPr>
        <p:spPr>
          <a:xfrm>
            <a:off x="3170033" y="4583414"/>
            <a:ext cx="1576606" cy="584775"/>
          </a:xfrm>
          <a:prstGeom prst="rect">
            <a:avLst/>
          </a:prstGeom>
          <a:noFill/>
        </p:spPr>
        <p:txBody>
          <a:bodyPr wrap="square" rtlCol="0">
            <a:spAutoFit/>
          </a:bodyPr>
          <a:lstStyle/>
          <a:p>
            <a:pPr algn="ctr"/>
            <a:r>
              <a:rPr lang="en-US" sz="1600" b="1" dirty="0">
                <a:latin typeface="+mj-lt"/>
              </a:rPr>
              <a:t>Image Patches</a:t>
            </a:r>
          </a:p>
          <a:p>
            <a:pPr algn="ctr"/>
            <a:r>
              <a:rPr lang="en-US" sz="1600" b="1" dirty="0">
                <a:latin typeface="+mj-lt"/>
              </a:rPr>
              <a:t>25x25 pixels</a:t>
            </a:r>
          </a:p>
        </p:txBody>
      </p:sp>
      <p:sp>
        <p:nvSpPr>
          <p:cNvPr id="35" name="TextBox 34">
            <a:extLst>
              <a:ext uri="{FF2B5EF4-FFF2-40B4-BE49-F238E27FC236}">
                <a16:creationId xmlns:a16="http://schemas.microsoft.com/office/drawing/2014/main" id="{CC874393-24C6-1111-2722-7D986D028D28}"/>
              </a:ext>
            </a:extLst>
          </p:cNvPr>
          <p:cNvSpPr txBox="1"/>
          <p:nvPr/>
        </p:nvSpPr>
        <p:spPr>
          <a:xfrm>
            <a:off x="4785756" y="3633723"/>
            <a:ext cx="1576607" cy="338554"/>
          </a:xfrm>
          <a:prstGeom prst="rect">
            <a:avLst/>
          </a:prstGeom>
          <a:noFill/>
        </p:spPr>
        <p:txBody>
          <a:bodyPr wrap="square" rtlCol="0">
            <a:spAutoFit/>
          </a:bodyPr>
          <a:lstStyle/>
          <a:p>
            <a:pPr algn="ctr"/>
            <a:r>
              <a:rPr lang="en-US" sz="1600" b="1" dirty="0">
                <a:latin typeface="+mj-lt"/>
              </a:rPr>
              <a:t>Tissue Centroids</a:t>
            </a:r>
          </a:p>
        </p:txBody>
      </p:sp>
      <p:sp>
        <p:nvSpPr>
          <p:cNvPr id="36" name="TextBox 35">
            <a:extLst>
              <a:ext uri="{FF2B5EF4-FFF2-40B4-BE49-F238E27FC236}">
                <a16:creationId xmlns:a16="http://schemas.microsoft.com/office/drawing/2014/main" id="{2E243B8A-820B-A819-1BDC-DE1FFB7AE3D7}"/>
              </a:ext>
            </a:extLst>
          </p:cNvPr>
          <p:cNvSpPr txBox="1"/>
          <p:nvPr/>
        </p:nvSpPr>
        <p:spPr>
          <a:xfrm>
            <a:off x="6455378" y="4379218"/>
            <a:ext cx="1576606" cy="830997"/>
          </a:xfrm>
          <a:prstGeom prst="rect">
            <a:avLst/>
          </a:prstGeom>
          <a:noFill/>
        </p:spPr>
        <p:txBody>
          <a:bodyPr wrap="square" rtlCol="0">
            <a:spAutoFit/>
          </a:bodyPr>
          <a:lstStyle/>
          <a:p>
            <a:pPr algn="ctr"/>
            <a:r>
              <a:rPr lang="en-US" sz="1600" b="1" dirty="0">
                <a:latin typeface="+mj-lt"/>
              </a:rPr>
              <a:t>Capsule with Sub-tissue Clusters</a:t>
            </a:r>
          </a:p>
        </p:txBody>
      </p:sp>
      <p:sp>
        <p:nvSpPr>
          <p:cNvPr id="37" name="TextBox 36">
            <a:extLst>
              <a:ext uri="{FF2B5EF4-FFF2-40B4-BE49-F238E27FC236}">
                <a16:creationId xmlns:a16="http://schemas.microsoft.com/office/drawing/2014/main" id="{9C9CF68E-81FD-68DC-77F5-D0672C51489C}"/>
              </a:ext>
            </a:extLst>
          </p:cNvPr>
          <p:cNvSpPr txBox="1"/>
          <p:nvPr/>
        </p:nvSpPr>
        <p:spPr>
          <a:xfrm>
            <a:off x="4855022" y="6016972"/>
            <a:ext cx="1576606" cy="584775"/>
          </a:xfrm>
          <a:prstGeom prst="rect">
            <a:avLst/>
          </a:prstGeom>
          <a:noFill/>
        </p:spPr>
        <p:txBody>
          <a:bodyPr wrap="square" rtlCol="0">
            <a:spAutoFit/>
          </a:bodyPr>
          <a:lstStyle/>
          <a:p>
            <a:pPr algn="ctr"/>
            <a:r>
              <a:rPr lang="en-US" sz="1600" b="1" dirty="0">
                <a:latin typeface="+mj-lt"/>
              </a:rPr>
              <a:t>K-Means</a:t>
            </a:r>
          </a:p>
          <a:p>
            <a:pPr algn="ctr"/>
            <a:r>
              <a:rPr lang="en-US" sz="1600" b="1" dirty="0">
                <a:latin typeface="+mj-lt"/>
              </a:rPr>
              <a:t>Clustering</a:t>
            </a:r>
          </a:p>
        </p:txBody>
      </p:sp>
      <p:sp>
        <p:nvSpPr>
          <p:cNvPr id="38" name="TextBox 37">
            <a:extLst>
              <a:ext uri="{FF2B5EF4-FFF2-40B4-BE49-F238E27FC236}">
                <a16:creationId xmlns:a16="http://schemas.microsoft.com/office/drawing/2014/main" id="{FA134AF1-F0C8-3695-3242-F3EDED53200B}"/>
              </a:ext>
            </a:extLst>
          </p:cNvPr>
          <p:cNvSpPr txBox="1"/>
          <p:nvPr/>
        </p:nvSpPr>
        <p:spPr>
          <a:xfrm>
            <a:off x="9286304" y="5689849"/>
            <a:ext cx="1280160" cy="830997"/>
          </a:xfrm>
          <a:prstGeom prst="rect">
            <a:avLst/>
          </a:prstGeom>
          <a:noFill/>
        </p:spPr>
        <p:txBody>
          <a:bodyPr wrap="square" rtlCol="0">
            <a:spAutoFit/>
          </a:bodyPr>
          <a:lstStyle/>
          <a:p>
            <a:pPr algn="ctr"/>
            <a:r>
              <a:rPr lang="en-US" sz="1600" b="1" dirty="0">
                <a:latin typeface="+mj-lt"/>
              </a:rPr>
              <a:t>K-nearest neighbors (KNN)</a:t>
            </a:r>
          </a:p>
        </p:txBody>
      </p:sp>
      <p:sp>
        <p:nvSpPr>
          <p:cNvPr id="2" name="Rounded Rectangle 1">
            <a:extLst>
              <a:ext uri="{FF2B5EF4-FFF2-40B4-BE49-F238E27FC236}">
                <a16:creationId xmlns:a16="http://schemas.microsoft.com/office/drawing/2014/main" id="{520640CF-CA7F-9690-01A2-DA73276A7108}"/>
              </a:ext>
            </a:extLst>
          </p:cNvPr>
          <p:cNvSpPr/>
          <p:nvPr/>
        </p:nvSpPr>
        <p:spPr>
          <a:xfrm>
            <a:off x="1175762" y="115653"/>
            <a:ext cx="1920240" cy="843148"/>
          </a:xfrm>
          <a:prstGeom prst="roundRect">
            <a:avLst/>
          </a:prstGeom>
          <a:solidFill>
            <a:srgbClr val="0F55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Image Segmentation</a:t>
            </a:r>
          </a:p>
        </p:txBody>
      </p:sp>
      <p:sp>
        <p:nvSpPr>
          <p:cNvPr id="39" name="Rounded Rectangle 38">
            <a:extLst>
              <a:ext uri="{FF2B5EF4-FFF2-40B4-BE49-F238E27FC236}">
                <a16:creationId xmlns:a16="http://schemas.microsoft.com/office/drawing/2014/main" id="{00F92F8F-EC84-880D-C50E-6BD5D848309A}"/>
              </a:ext>
            </a:extLst>
          </p:cNvPr>
          <p:cNvSpPr/>
          <p:nvPr/>
        </p:nvSpPr>
        <p:spPr>
          <a:xfrm>
            <a:off x="3171228" y="114092"/>
            <a:ext cx="1920240" cy="843148"/>
          </a:xfrm>
          <a:prstGeom prst="roundRect">
            <a:avLst/>
          </a:prstGeom>
          <a:solidFill>
            <a:srgbClr val="0F554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Morphology &amp; Intensity</a:t>
            </a:r>
          </a:p>
        </p:txBody>
      </p:sp>
      <p:sp>
        <p:nvSpPr>
          <p:cNvPr id="40" name="Rounded Rectangle 39">
            <a:extLst>
              <a:ext uri="{FF2B5EF4-FFF2-40B4-BE49-F238E27FC236}">
                <a16:creationId xmlns:a16="http://schemas.microsoft.com/office/drawing/2014/main" id="{1FAAD6F2-4230-A573-1E3E-8B8D2F8E71F6}"/>
              </a:ext>
            </a:extLst>
          </p:cNvPr>
          <p:cNvSpPr/>
          <p:nvPr/>
        </p:nvSpPr>
        <p:spPr>
          <a:xfrm>
            <a:off x="5166694" y="125845"/>
            <a:ext cx="1920240" cy="843148"/>
          </a:xfrm>
          <a:prstGeom prst="roundRect">
            <a:avLst/>
          </a:prstGeom>
          <a:solidFill>
            <a:srgbClr val="0F554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Data Reduction and Clustering</a:t>
            </a:r>
          </a:p>
        </p:txBody>
      </p:sp>
      <p:sp>
        <p:nvSpPr>
          <p:cNvPr id="41" name="TextBox 40">
            <a:extLst>
              <a:ext uri="{FF2B5EF4-FFF2-40B4-BE49-F238E27FC236}">
                <a16:creationId xmlns:a16="http://schemas.microsoft.com/office/drawing/2014/main" id="{F922A969-E730-F49E-5D1F-97E7A5AF27F6}"/>
              </a:ext>
            </a:extLst>
          </p:cNvPr>
          <p:cNvSpPr txBox="1"/>
          <p:nvPr/>
        </p:nvSpPr>
        <p:spPr>
          <a:xfrm>
            <a:off x="293125" y="3781731"/>
            <a:ext cx="2802878" cy="2811795"/>
          </a:xfrm>
          <a:prstGeom prst="rect">
            <a:avLst/>
          </a:prstGeom>
          <a:noFill/>
        </p:spPr>
        <p:txBody>
          <a:bodyPr wrap="square" lIns="71882" tIns="35941" rIns="71882" bIns="35941" rtlCol="0">
            <a:spAutoFit/>
          </a:bodyPr>
          <a:lstStyle/>
          <a:p>
            <a:pPr algn="just"/>
            <a:r>
              <a:rPr lang="en-US" b="1" dirty="0">
                <a:solidFill>
                  <a:srgbClr val="80061A"/>
                </a:solidFill>
                <a:effectLst/>
              </a:rPr>
              <a:t>MR Images</a:t>
            </a:r>
          </a:p>
          <a:p>
            <a:pPr marL="229613" indent="-229613" algn="just">
              <a:buFont typeface="Arial"/>
              <a:buChar char="•"/>
            </a:pPr>
            <a:r>
              <a:rPr lang="en-US" sz="1600" dirty="0">
                <a:effectLst/>
              </a:rPr>
              <a:t>Fixed elbows (n=24) soaked in gadolinium contrast agent</a:t>
            </a:r>
            <a:endParaRPr lang="en-US" sz="1600" baseline="30000" dirty="0">
              <a:effectLst/>
            </a:endParaRPr>
          </a:p>
          <a:p>
            <a:pPr marL="229613" indent="-229613" algn="just">
              <a:buFont typeface="Arial"/>
              <a:buChar char="•"/>
            </a:pPr>
            <a:r>
              <a:rPr lang="en-US" sz="1600" dirty="0">
                <a:effectLst/>
              </a:rPr>
              <a:t>T1-weighted images acquired using 11.74 T </a:t>
            </a:r>
            <a:r>
              <a:rPr lang="en-US" sz="1600" dirty="0"/>
              <a:t>scanner (voxel size=31.3</a:t>
            </a:r>
            <a:r>
              <a:rPr lang="el-GR" sz="1600" dirty="0"/>
              <a:t>μ</a:t>
            </a:r>
            <a:r>
              <a:rPr lang="en-US" sz="1600" dirty="0"/>
              <a:t>m; </a:t>
            </a:r>
            <a:r>
              <a:rPr lang="en-US" sz="1600" dirty="0">
                <a:effectLst/>
              </a:rPr>
              <a:t>~150 images </a:t>
            </a:r>
            <a:r>
              <a:rPr lang="en-US" sz="1600" dirty="0"/>
              <a:t>per </a:t>
            </a:r>
            <a:r>
              <a:rPr lang="en-US" sz="1600" dirty="0">
                <a:effectLst/>
              </a:rPr>
              <a:t>elbow)</a:t>
            </a:r>
          </a:p>
          <a:p>
            <a:pPr marL="229613" indent="-229613" algn="just">
              <a:buFont typeface="Arial"/>
              <a:buChar char="•"/>
            </a:pPr>
            <a:r>
              <a:rPr lang="en-US" sz="1600" dirty="0"/>
              <a:t>Images exported as 2D slices, color normalized, up-sampled, and analyzed in Python</a:t>
            </a:r>
            <a:endParaRPr lang="en-US" sz="1600" dirty="0">
              <a:effectLst/>
            </a:endParaRPr>
          </a:p>
        </p:txBody>
      </p:sp>
      <p:sp>
        <p:nvSpPr>
          <p:cNvPr id="42" name="Rectangle 41">
            <a:extLst>
              <a:ext uri="{FF2B5EF4-FFF2-40B4-BE49-F238E27FC236}">
                <a16:creationId xmlns:a16="http://schemas.microsoft.com/office/drawing/2014/main" id="{104C7208-98C4-65F7-8C64-8366C488A4D9}"/>
              </a:ext>
            </a:extLst>
          </p:cNvPr>
          <p:cNvSpPr/>
          <p:nvPr/>
        </p:nvSpPr>
        <p:spPr>
          <a:xfrm>
            <a:off x="4855022" y="1236601"/>
            <a:ext cx="3557876" cy="231408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60B2891E-D706-081C-D136-EB29A96B4F7F}"/>
              </a:ext>
            </a:extLst>
          </p:cNvPr>
          <p:cNvSpPr/>
          <p:nvPr/>
        </p:nvSpPr>
        <p:spPr>
          <a:xfrm>
            <a:off x="8405852" y="1234771"/>
            <a:ext cx="3279774" cy="231408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C6AA0A7-40FD-9D33-A0B5-FD30155B61A1}"/>
              </a:ext>
            </a:extLst>
          </p:cNvPr>
          <p:cNvSpPr/>
          <p:nvPr/>
        </p:nvSpPr>
        <p:spPr>
          <a:xfrm>
            <a:off x="3125169" y="3608322"/>
            <a:ext cx="4979954" cy="321185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003F38A-B7A5-0C5A-E59C-45A070AD4ECA}"/>
              </a:ext>
            </a:extLst>
          </p:cNvPr>
          <p:cNvSpPr/>
          <p:nvPr/>
        </p:nvSpPr>
        <p:spPr>
          <a:xfrm>
            <a:off x="8122443" y="3597171"/>
            <a:ext cx="3943602" cy="321185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5E9CFE3-5FA8-575A-A4D6-171B33ECECB7}"/>
              </a:ext>
            </a:extLst>
          </p:cNvPr>
          <p:cNvSpPr/>
          <p:nvPr/>
        </p:nvSpPr>
        <p:spPr>
          <a:xfrm>
            <a:off x="379073" y="1221000"/>
            <a:ext cx="4460559" cy="231408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3668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2"/>
                                        </p:tgtEl>
                                        <p:attrNameLst>
                                          <p:attrName>style.visibility</p:attrName>
                                        </p:attrNameLst>
                                      </p:cBhvr>
                                      <p:to>
                                        <p:strVal val="hidden"/>
                                      </p:to>
                                    </p:set>
                                  </p:childTnLst>
                                </p:cTn>
                              </p:par>
                              <p:par>
                                <p:cTn id="11" presetID="1" presetClass="exit" presetSubtype="0" fill="hold" grpId="1" nodeType="withEffect">
                                  <p:stCondLst>
                                    <p:cond delay="0"/>
                                  </p:stCondLst>
                                  <p:childTnLst>
                                    <p:set>
                                      <p:cBhvr>
                                        <p:cTn id="12" dur="1" fill="hold">
                                          <p:stCondLst>
                                            <p:cond delay="0"/>
                                          </p:stCondLst>
                                        </p:cTn>
                                        <p:tgtEl>
                                          <p:spTgt spid="4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43"/>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1" animBg="1"/>
      <p:bldP spid="43" grpId="1" animBg="1"/>
      <p:bldP spid="44" grpId="1" animBg="1"/>
      <p:bldP spid="45" grpId="1" animBg="1"/>
      <p:bldP spid="4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E5D4CE-B00A-BF95-00BD-B4400B943E15}"/>
              </a:ext>
            </a:extLst>
          </p:cNvPr>
          <p:cNvSpPr>
            <a:spLocks noGrp="1"/>
          </p:cNvSpPr>
          <p:nvPr>
            <p:ph type="body" idx="1"/>
          </p:nvPr>
        </p:nvSpPr>
        <p:spPr>
          <a:xfrm>
            <a:off x="1" y="1281856"/>
            <a:ext cx="7092778" cy="5374257"/>
          </a:xfrm>
        </p:spPr>
        <p:txBody>
          <a:bodyPr>
            <a:normAutofit/>
          </a:bodyPr>
          <a:lstStyle/>
          <a:p>
            <a:r>
              <a:rPr lang="en-US" b="1" dirty="0">
                <a:solidFill>
                  <a:srgbClr val="11584A"/>
                </a:solidFill>
              </a:rPr>
              <a:t>Elbow PTJC is difficult to treat for several reasons:</a:t>
            </a:r>
          </a:p>
          <a:p>
            <a:pPr lvl="1"/>
            <a:r>
              <a:rPr lang="en-US" sz="2800" b="1" dirty="0">
                <a:solidFill>
                  <a:srgbClr val="80061B"/>
                </a:solidFill>
              </a:rPr>
              <a:t>Multiple tissues </a:t>
            </a:r>
            <a:r>
              <a:rPr lang="en-US" sz="2800" dirty="0"/>
              <a:t>are often damaged in a traumatic injury: capsule, ligaments, cartilage, and/or bone</a:t>
            </a:r>
          </a:p>
          <a:p>
            <a:pPr lvl="1"/>
            <a:r>
              <a:rPr lang="en-US" sz="2800" b="1" dirty="0">
                <a:solidFill>
                  <a:srgbClr val="80061B"/>
                </a:solidFill>
              </a:rPr>
              <a:t>Multiple mechanisms </a:t>
            </a:r>
            <a:r>
              <a:rPr lang="en-US" sz="2800" dirty="0"/>
              <a:t>are involved in contracture formation/persistence</a:t>
            </a:r>
          </a:p>
          <a:p>
            <a:pPr lvl="1"/>
            <a:r>
              <a:rPr lang="en-US" sz="2800" b="1" dirty="0">
                <a:solidFill>
                  <a:srgbClr val="80061B"/>
                </a:solidFill>
              </a:rPr>
              <a:t>Elbow PTJC is unpredictable:</a:t>
            </a:r>
            <a:r>
              <a:rPr lang="en-US" sz="2800" b="1" dirty="0"/>
              <a:t> </a:t>
            </a:r>
            <a:r>
              <a:rPr lang="en-US" sz="2800" dirty="0"/>
              <a:t>initial injury severity does not necessarily correlate with functional deficits</a:t>
            </a:r>
          </a:p>
          <a:p>
            <a:endParaRPr lang="en-US" dirty="0"/>
          </a:p>
        </p:txBody>
      </p:sp>
      <p:sp>
        <p:nvSpPr>
          <p:cNvPr id="3" name="Text Placeholder 2">
            <a:extLst>
              <a:ext uri="{FF2B5EF4-FFF2-40B4-BE49-F238E27FC236}">
                <a16:creationId xmlns:a16="http://schemas.microsoft.com/office/drawing/2014/main" id="{7466CFED-E398-974F-7C7D-8F83CE98122F}"/>
              </a:ext>
            </a:extLst>
          </p:cNvPr>
          <p:cNvSpPr>
            <a:spLocks noGrp="1"/>
          </p:cNvSpPr>
          <p:nvPr>
            <p:ph type="body" idx="2"/>
          </p:nvPr>
        </p:nvSpPr>
        <p:spPr>
          <a:xfrm>
            <a:off x="1184800" y="46932"/>
            <a:ext cx="9822400" cy="936000"/>
          </a:xfrm>
        </p:spPr>
        <p:txBody>
          <a:bodyPr>
            <a:normAutofit fontScale="92500" lnSpcReduction="20000"/>
          </a:bodyPr>
          <a:lstStyle/>
          <a:p>
            <a:r>
              <a:rPr lang="en-US" b="1" dirty="0"/>
              <a:t>Elbow PTJC</a:t>
            </a:r>
          </a:p>
        </p:txBody>
      </p:sp>
      <p:pic>
        <p:nvPicPr>
          <p:cNvPr id="4" name="Picture 2">
            <a:extLst>
              <a:ext uri="{FF2B5EF4-FFF2-40B4-BE49-F238E27FC236}">
                <a16:creationId xmlns:a16="http://schemas.microsoft.com/office/drawing/2014/main" id="{9104D7D6-6A1F-C37A-8CB3-CE0BC212D44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092779" y="1218570"/>
            <a:ext cx="4796590" cy="509227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61BFCEF-E8D0-6468-9395-4EAB30C1A6A6}"/>
              </a:ext>
            </a:extLst>
          </p:cNvPr>
          <p:cNvSpPr txBox="1"/>
          <p:nvPr/>
        </p:nvSpPr>
        <p:spPr>
          <a:xfrm>
            <a:off x="9559576" y="1106663"/>
            <a:ext cx="2269959" cy="2862322"/>
          </a:xfrm>
          <a:prstGeom prst="rect">
            <a:avLst/>
          </a:prstGeom>
          <a:noFill/>
        </p:spPr>
        <p:txBody>
          <a:bodyPr wrap="square" rtlCol="0">
            <a:spAutoFit/>
          </a:bodyPr>
          <a:lstStyle/>
          <a:p>
            <a:r>
              <a:rPr lang="en-US" sz="3600" b="1" dirty="0">
                <a:solidFill>
                  <a:srgbClr val="FEC863"/>
                </a:solidFill>
              </a:rPr>
              <a:t>Fat</a:t>
            </a:r>
            <a:endParaRPr lang="en-US" sz="3600" b="1" dirty="0">
              <a:solidFill>
                <a:srgbClr val="9A7D35"/>
              </a:solidFill>
            </a:endParaRPr>
          </a:p>
          <a:p>
            <a:r>
              <a:rPr lang="en-US" sz="3600" b="1" dirty="0">
                <a:solidFill>
                  <a:srgbClr val="9A7D35"/>
                </a:solidFill>
              </a:rPr>
              <a:t>Bone</a:t>
            </a:r>
          </a:p>
          <a:p>
            <a:r>
              <a:rPr lang="en-US" sz="3600" b="1" dirty="0">
                <a:solidFill>
                  <a:srgbClr val="A36FB3"/>
                </a:solidFill>
              </a:rPr>
              <a:t>Capsule</a:t>
            </a:r>
          </a:p>
          <a:p>
            <a:r>
              <a:rPr lang="en-US" sz="3600" b="1" dirty="0">
                <a:solidFill>
                  <a:srgbClr val="A5C7E0"/>
                </a:solidFill>
              </a:rPr>
              <a:t>Cartilage</a:t>
            </a:r>
          </a:p>
          <a:p>
            <a:r>
              <a:rPr lang="en-US" sz="3600" b="1" dirty="0">
                <a:solidFill>
                  <a:srgbClr val="84B459"/>
                </a:solidFill>
              </a:rPr>
              <a:t>Ligaments</a:t>
            </a:r>
          </a:p>
        </p:txBody>
      </p:sp>
      <p:sp>
        <p:nvSpPr>
          <p:cNvPr id="9" name="TextBox 8">
            <a:extLst>
              <a:ext uri="{FF2B5EF4-FFF2-40B4-BE49-F238E27FC236}">
                <a16:creationId xmlns:a16="http://schemas.microsoft.com/office/drawing/2014/main" id="{40359CC8-B981-AEA1-03FA-2FAEC0B740FF}"/>
              </a:ext>
            </a:extLst>
          </p:cNvPr>
          <p:cNvSpPr txBox="1"/>
          <p:nvPr/>
        </p:nvSpPr>
        <p:spPr>
          <a:xfrm>
            <a:off x="9793739" y="6593621"/>
            <a:ext cx="2424363" cy="253916"/>
          </a:xfrm>
          <a:prstGeom prst="rect">
            <a:avLst/>
          </a:prstGeom>
          <a:noFill/>
        </p:spPr>
        <p:txBody>
          <a:bodyPr wrap="square">
            <a:spAutoFit/>
          </a:bodyPr>
          <a:lstStyle/>
          <a:p>
            <a:r>
              <a:rPr lang="en-US" sz="1050"/>
              <a:t>Elbow - Lateral view - Servier Medical Art</a:t>
            </a:r>
          </a:p>
        </p:txBody>
      </p:sp>
    </p:spTree>
    <p:extLst>
      <p:ext uri="{BB962C8B-B14F-4D97-AF65-F5344CB8AC3E}">
        <p14:creationId xmlns:p14="http://schemas.microsoft.com/office/powerpoint/2010/main" val="2112893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F8167-303F-2C5F-0D00-E7692CFFD85D}"/>
            </a:ext>
          </a:extLst>
        </p:cNvPr>
        <p:cNvGrpSpPr/>
        <p:nvPr/>
      </p:nvGrpSpPr>
      <p:grpSpPr>
        <a:xfrm>
          <a:off x="0" y="0"/>
          <a:ext cx="0" cy="0"/>
          <a:chOff x="0" y="0"/>
          <a:chExt cx="0" cy="0"/>
        </a:xfrm>
      </p:grpSpPr>
      <p:sp>
        <p:nvSpPr>
          <p:cNvPr id="21" name="TextBox 20">
            <a:extLst>
              <a:ext uri="{FF2B5EF4-FFF2-40B4-BE49-F238E27FC236}">
                <a16:creationId xmlns:a16="http://schemas.microsoft.com/office/drawing/2014/main" id="{DE63B9DE-77B6-D293-4F0D-78AAB41FC3B2}"/>
              </a:ext>
            </a:extLst>
          </p:cNvPr>
          <p:cNvSpPr txBox="1"/>
          <p:nvPr/>
        </p:nvSpPr>
        <p:spPr>
          <a:xfrm>
            <a:off x="18762946" y="16368315"/>
            <a:ext cx="13309402" cy="934358"/>
          </a:xfrm>
          <a:prstGeom prst="rect">
            <a:avLst/>
          </a:prstGeom>
          <a:noFill/>
        </p:spPr>
        <p:txBody>
          <a:bodyPr wrap="square" lIns="71882" tIns="35941" rIns="71882" bIns="35941" rtlCol="0">
            <a:spAutoFit/>
          </a:bodyPr>
          <a:lstStyle/>
          <a:p>
            <a:pPr algn="just"/>
            <a:r>
              <a:rPr lang="en-US" sz="2800" b="1" i="1" dirty="0"/>
              <a:t>Figure 3.</a:t>
            </a:r>
            <a:r>
              <a:rPr lang="en-US" sz="2800" i="1" dirty="0"/>
              <a:t> (A) The fully constructed pipeline with ML capsule segmentation, capsule tissue clustering, and disease severity prediction. (B) Table showing the breakdown of sample #s. </a:t>
            </a:r>
          </a:p>
        </p:txBody>
      </p:sp>
      <p:pic>
        <p:nvPicPr>
          <p:cNvPr id="31" name="Picture 30">
            <a:extLst>
              <a:ext uri="{FF2B5EF4-FFF2-40B4-BE49-F238E27FC236}">
                <a16:creationId xmlns:a16="http://schemas.microsoft.com/office/drawing/2014/main" id="{7C4DEC39-CD3A-A912-0233-F99BA713BD1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464301" y="1475395"/>
            <a:ext cx="4828460" cy="3445136"/>
          </a:xfrm>
          <a:prstGeom prst="rect">
            <a:avLst/>
          </a:prstGeom>
        </p:spPr>
      </p:pic>
      <p:sp>
        <p:nvSpPr>
          <p:cNvPr id="35" name="TextBox 34">
            <a:extLst>
              <a:ext uri="{FF2B5EF4-FFF2-40B4-BE49-F238E27FC236}">
                <a16:creationId xmlns:a16="http://schemas.microsoft.com/office/drawing/2014/main" id="{BA7CD2DE-AEB7-766E-8F04-D0FB53093F21}"/>
              </a:ext>
            </a:extLst>
          </p:cNvPr>
          <p:cNvSpPr txBox="1"/>
          <p:nvPr/>
        </p:nvSpPr>
        <p:spPr>
          <a:xfrm>
            <a:off x="-3975652" y="357809"/>
            <a:ext cx="0" cy="0"/>
          </a:xfrm>
          <a:prstGeom prst="rect">
            <a:avLst/>
          </a:prstGeom>
        </p:spPr>
        <p:txBody>
          <a:bodyPr vert="horz" wrap="none" lIns="91440" tIns="45720" rIns="91440" bIns="45720" rtlCol="0" anchor="ctr">
            <a:noAutofit/>
          </a:bodyPr>
          <a:lstStyle/>
          <a:p>
            <a:endParaRPr lang="en-US" sz="4200" b="1" dirty="0">
              <a:solidFill>
                <a:srgbClr val="80061B"/>
              </a:solidFill>
            </a:endParaRPr>
          </a:p>
        </p:txBody>
      </p:sp>
      <p:pic>
        <p:nvPicPr>
          <p:cNvPr id="4" name="Picture 3" descr="A picture containing calendar&#10;&#10;Description automatically generated">
            <a:extLst>
              <a:ext uri="{FF2B5EF4-FFF2-40B4-BE49-F238E27FC236}">
                <a16:creationId xmlns:a16="http://schemas.microsoft.com/office/drawing/2014/main" id="{5D8A6763-6824-6594-B4B1-2D8C7825B4D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64905" y="1448399"/>
            <a:ext cx="3008390" cy="5503863"/>
          </a:xfrm>
          <a:prstGeom prst="rect">
            <a:avLst/>
          </a:prstGeom>
          <a:noFill/>
        </p:spPr>
      </p:pic>
      <p:pic>
        <p:nvPicPr>
          <p:cNvPr id="6" name="Picture 5">
            <a:extLst>
              <a:ext uri="{FF2B5EF4-FFF2-40B4-BE49-F238E27FC236}">
                <a16:creationId xmlns:a16="http://schemas.microsoft.com/office/drawing/2014/main" id="{A896B8BE-C6ED-8AD0-3656-EDC29FBFF424}"/>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8444575" y="3606404"/>
            <a:ext cx="3889160" cy="2747901"/>
          </a:xfrm>
          <a:prstGeom prst="rect">
            <a:avLst/>
          </a:prstGeom>
        </p:spPr>
      </p:pic>
      <p:grpSp>
        <p:nvGrpSpPr>
          <p:cNvPr id="7" name="Group 6">
            <a:extLst>
              <a:ext uri="{FF2B5EF4-FFF2-40B4-BE49-F238E27FC236}">
                <a16:creationId xmlns:a16="http://schemas.microsoft.com/office/drawing/2014/main" id="{5E7128D7-DB22-D4DA-8543-3368787EB940}"/>
              </a:ext>
            </a:extLst>
          </p:cNvPr>
          <p:cNvGrpSpPr/>
          <p:nvPr/>
        </p:nvGrpSpPr>
        <p:grpSpPr>
          <a:xfrm>
            <a:off x="9002609" y="2126286"/>
            <a:ext cx="2773092" cy="1302714"/>
            <a:chOff x="15390597" y="34014748"/>
            <a:chExt cx="3953682" cy="1993900"/>
          </a:xfrm>
        </p:grpSpPr>
        <p:pic>
          <p:nvPicPr>
            <p:cNvPr id="8" name="Picture 7" descr="A table with numbers and letters&#10;&#10;Description automatically generated">
              <a:extLst>
                <a:ext uri="{FF2B5EF4-FFF2-40B4-BE49-F238E27FC236}">
                  <a16:creationId xmlns:a16="http://schemas.microsoft.com/office/drawing/2014/main" id="{B0782729-5946-1FEC-BD16-55ED34338973}"/>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5390597" y="34014748"/>
              <a:ext cx="2776105" cy="1993900"/>
            </a:xfrm>
            <a:prstGeom prst="rect">
              <a:avLst/>
            </a:prstGeom>
          </p:spPr>
        </p:pic>
        <p:pic>
          <p:nvPicPr>
            <p:cNvPr id="9" name="Picture 8" descr="A table with numbers and letters&#10;&#10;Description automatically generated">
              <a:extLst>
                <a:ext uri="{FF2B5EF4-FFF2-40B4-BE49-F238E27FC236}">
                  <a16:creationId xmlns:a16="http://schemas.microsoft.com/office/drawing/2014/main" id="{F228D65C-B5FB-51DC-A6BE-AAEA5CEFA614}"/>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r="-1138" b="-191"/>
            <a:stretch/>
          </p:blipFill>
          <p:spPr>
            <a:xfrm>
              <a:off x="18148038" y="34014748"/>
              <a:ext cx="1196241" cy="1993900"/>
            </a:xfrm>
            <a:prstGeom prst="rect">
              <a:avLst/>
            </a:prstGeom>
          </p:spPr>
        </p:pic>
      </p:grpSp>
      <p:sp>
        <p:nvSpPr>
          <p:cNvPr id="13" name="Text Placeholder 2">
            <a:extLst>
              <a:ext uri="{FF2B5EF4-FFF2-40B4-BE49-F238E27FC236}">
                <a16:creationId xmlns:a16="http://schemas.microsoft.com/office/drawing/2014/main" id="{1225BBCA-50CC-4D1F-EF13-69FE0D7BC5F3}"/>
              </a:ext>
            </a:extLst>
          </p:cNvPr>
          <p:cNvSpPr>
            <a:spLocks noGrp="1"/>
          </p:cNvSpPr>
          <p:nvPr>
            <p:ph type="body" sz="quarter" idx="15"/>
          </p:nvPr>
        </p:nvSpPr>
        <p:spPr>
          <a:xfrm>
            <a:off x="7162160" y="354840"/>
            <a:ext cx="3936292" cy="526958"/>
          </a:xfrm>
        </p:spPr>
        <p:txBody>
          <a:bodyPr>
            <a:normAutofit fontScale="77500" lnSpcReduction="20000"/>
          </a:bodyPr>
          <a:lstStyle/>
          <a:p>
            <a:r>
              <a:rPr lang="en-US" b="1" dirty="0"/>
              <a:t>MRI-based Results</a:t>
            </a:r>
          </a:p>
        </p:txBody>
      </p:sp>
      <p:sp>
        <p:nvSpPr>
          <p:cNvPr id="14" name="Rounded Rectangle 13">
            <a:extLst>
              <a:ext uri="{FF2B5EF4-FFF2-40B4-BE49-F238E27FC236}">
                <a16:creationId xmlns:a16="http://schemas.microsoft.com/office/drawing/2014/main" id="{7F4EE9E3-69C5-D9FB-C68B-3A404F0AD35D}"/>
              </a:ext>
            </a:extLst>
          </p:cNvPr>
          <p:cNvSpPr/>
          <p:nvPr/>
        </p:nvSpPr>
        <p:spPr>
          <a:xfrm>
            <a:off x="1175762" y="115653"/>
            <a:ext cx="1920240" cy="843148"/>
          </a:xfrm>
          <a:prstGeom prst="roundRect">
            <a:avLst/>
          </a:prstGeom>
          <a:solidFill>
            <a:srgbClr val="0F55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Image Segmentation</a:t>
            </a:r>
          </a:p>
        </p:txBody>
      </p:sp>
      <p:sp>
        <p:nvSpPr>
          <p:cNvPr id="15" name="Rounded Rectangle 14">
            <a:extLst>
              <a:ext uri="{FF2B5EF4-FFF2-40B4-BE49-F238E27FC236}">
                <a16:creationId xmlns:a16="http://schemas.microsoft.com/office/drawing/2014/main" id="{9C352D70-0E1B-687C-046B-8962A5A86708}"/>
              </a:ext>
            </a:extLst>
          </p:cNvPr>
          <p:cNvSpPr/>
          <p:nvPr/>
        </p:nvSpPr>
        <p:spPr>
          <a:xfrm>
            <a:off x="3171228" y="114092"/>
            <a:ext cx="1920240" cy="843148"/>
          </a:xfrm>
          <a:prstGeom prst="roundRect">
            <a:avLst/>
          </a:prstGeom>
          <a:solidFill>
            <a:srgbClr val="0F554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Morphology &amp; Intensity</a:t>
            </a:r>
          </a:p>
        </p:txBody>
      </p:sp>
      <p:sp>
        <p:nvSpPr>
          <p:cNvPr id="16" name="Rounded Rectangle 15">
            <a:extLst>
              <a:ext uri="{FF2B5EF4-FFF2-40B4-BE49-F238E27FC236}">
                <a16:creationId xmlns:a16="http://schemas.microsoft.com/office/drawing/2014/main" id="{D17F105E-03E0-3040-CC29-E0C6411E10F8}"/>
              </a:ext>
            </a:extLst>
          </p:cNvPr>
          <p:cNvSpPr/>
          <p:nvPr/>
        </p:nvSpPr>
        <p:spPr>
          <a:xfrm>
            <a:off x="5166694" y="125845"/>
            <a:ext cx="1920240" cy="843148"/>
          </a:xfrm>
          <a:prstGeom prst="roundRect">
            <a:avLst/>
          </a:prstGeom>
          <a:solidFill>
            <a:srgbClr val="0F554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Data Reduction and Clustering</a:t>
            </a:r>
          </a:p>
        </p:txBody>
      </p:sp>
      <p:sp>
        <p:nvSpPr>
          <p:cNvPr id="17" name="TextBox 16">
            <a:extLst>
              <a:ext uri="{FF2B5EF4-FFF2-40B4-BE49-F238E27FC236}">
                <a16:creationId xmlns:a16="http://schemas.microsoft.com/office/drawing/2014/main" id="{EFB812B3-1F91-EFB6-A19B-5588BB987EA7}"/>
              </a:ext>
            </a:extLst>
          </p:cNvPr>
          <p:cNvSpPr txBox="1"/>
          <p:nvPr/>
        </p:nvSpPr>
        <p:spPr>
          <a:xfrm>
            <a:off x="-410270" y="1104609"/>
            <a:ext cx="4206240" cy="384721"/>
          </a:xfrm>
          <a:prstGeom prst="rect">
            <a:avLst/>
          </a:prstGeom>
          <a:noFill/>
        </p:spPr>
        <p:txBody>
          <a:bodyPr wrap="square" rtlCol="0">
            <a:spAutoFit/>
          </a:bodyPr>
          <a:lstStyle/>
          <a:p>
            <a:pPr algn="ctr"/>
            <a:r>
              <a:rPr lang="en-US" sz="1900" b="1" dirty="0">
                <a:solidFill>
                  <a:srgbClr val="80061A"/>
                </a:solidFill>
              </a:rPr>
              <a:t>Capsule Segmentation</a:t>
            </a:r>
          </a:p>
        </p:txBody>
      </p:sp>
      <p:sp>
        <p:nvSpPr>
          <p:cNvPr id="18" name="TextBox 17">
            <a:extLst>
              <a:ext uri="{FF2B5EF4-FFF2-40B4-BE49-F238E27FC236}">
                <a16:creationId xmlns:a16="http://schemas.microsoft.com/office/drawing/2014/main" id="{36438BF8-C288-7988-21EC-0CEB99A3D3A4}"/>
              </a:ext>
            </a:extLst>
          </p:cNvPr>
          <p:cNvSpPr txBox="1"/>
          <p:nvPr/>
        </p:nvSpPr>
        <p:spPr>
          <a:xfrm>
            <a:off x="3795973" y="1107434"/>
            <a:ext cx="4206240" cy="384721"/>
          </a:xfrm>
          <a:prstGeom prst="rect">
            <a:avLst/>
          </a:prstGeom>
          <a:noFill/>
        </p:spPr>
        <p:txBody>
          <a:bodyPr wrap="square" rtlCol="0">
            <a:spAutoFit/>
          </a:bodyPr>
          <a:lstStyle/>
          <a:p>
            <a:pPr algn="ctr"/>
            <a:r>
              <a:rPr lang="en-US" sz="1900" b="1" dirty="0">
                <a:solidFill>
                  <a:srgbClr val="80061A"/>
                </a:solidFill>
              </a:rPr>
              <a:t>Tissue Clustering</a:t>
            </a:r>
          </a:p>
        </p:txBody>
      </p:sp>
      <p:sp>
        <p:nvSpPr>
          <p:cNvPr id="19" name="TextBox 18">
            <a:extLst>
              <a:ext uri="{FF2B5EF4-FFF2-40B4-BE49-F238E27FC236}">
                <a16:creationId xmlns:a16="http://schemas.microsoft.com/office/drawing/2014/main" id="{55FF1F37-C97D-5824-67CB-539F3B525B3B}"/>
              </a:ext>
            </a:extLst>
          </p:cNvPr>
          <p:cNvSpPr txBox="1"/>
          <p:nvPr/>
        </p:nvSpPr>
        <p:spPr>
          <a:xfrm>
            <a:off x="8265402" y="1104609"/>
            <a:ext cx="4206240" cy="384721"/>
          </a:xfrm>
          <a:prstGeom prst="rect">
            <a:avLst/>
          </a:prstGeom>
          <a:noFill/>
        </p:spPr>
        <p:txBody>
          <a:bodyPr wrap="square" rtlCol="0">
            <a:spAutoFit/>
          </a:bodyPr>
          <a:lstStyle/>
          <a:p>
            <a:pPr algn="ctr"/>
            <a:r>
              <a:rPr lang="en-US" sz="1900" b="1" dirty="0">
                <a:solidFill>
                  <a:srgbClr val="80061A"/>
                </a:solidFill>
              </a:rPr>
              <a:t>Disease Prediction</a:t>
            </a:r>
          </a:p>
        </p:txBody>
      </p:sp>
      <p:pic>
        <p:nvPicPr>
          <p:cNvPr id="20" name="Picture 19">
            <a:extLst>
              <a:ext uri="{FF2B5EF4-FFF2-40B4-BE49-F238E27FC236}">
                <a16:creationId xmlns:a16="http://schemas.microsoft.com/office/drawing/2014/main" id="{46722F44-954E-CED4-B6E3-C8E4CABEE367}"/>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3754750" y="5250577"/>
            <a:ext cx="1906599" cy="1517451"/>
          </a:xfrm>
          <a:prstGeom prst="rect">
            <a:avLst/>
          </a:prstGeom>
        </p:spPr>
      </p:pic>
      <p:pic>
        <p:nvPicPr>
          <p:cNvPr id="23" name="Picture 22">
            <a:extLst>
              <a:ext uri="{FF2B5EF4-FFF2-40B4-BE49-F238E27FC236}">
                <a16:creationId xmlns:a16="http://schemas.microsoft.com/office/drawing/2014/main" id="{1A870AAA-0229-E2B6-85BC-DDF80E2C37B6}"/>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6170598" y="5231129"/>
            <a:ext cx="1915708" cy="1606565"/>
          </a:xfrm>
          <a:prstGeom prst="rect">
            <a:avLst/>
          </a:prstGeom>
        </p:spPr>
      </p:pic>
      <p:sp>
        <p:nvSpPr>
          <p:cNvPr id="24" name="TextBox 23">
            <a:extLst>
              <a:ext uri="{FF2B5EF4-FFF2-40B4-BE49-F238E27FC236}">
                <a16:creationId xmlns:a16="http://schemas.microsoft.com/office/drawing/2014/main" id="{C82599D5-535B-4EE6-94AA-DD1286C862B5}"/>
              </a:ext>
            </a:extLst>
          </p:cNvPr>
          <p:cNvSpPr txBox="1"/>
          <p:nvPr/>
        </p:nvSpPr>
        <p:spPr>
          <a:xfrm>
            <a:off x="3772223" y="4963032"/>
            <a:ext cx="1871653" cy="369332"/>
          </a:xfrm>
          <a:prstGeom prst="rect">
            <a:avLst/>
          </a:prstGeom>
          <a:noFill/>
        </p:spPr>
        <p:txBody>
          <a:bodyPr wrap="square" rtlCol="0">
            <a:spAutoFit/>
          </a:bodyPr>
          <a:lstStyle/>
          <a:p>
            <a:pPr algn="ctr"/>
            <a:r>
              <a:rPr lang="en-US" b="1" i="1" dirty="0">
                <a:cs typeface="Arial" panose="020B0604020202020204" pitchFamily="34" charset="0"/>
              </a:rPr>
              <a:t>10 clusters</a:t>
            </a:r>
          </a:p>
        </p:txBody>
      </p:sp>
      <p:sp>
        <p:nvSpPr>
          <p:cNvPr id="25" name="TextBox 24">
            <a:extLst>
              <a:ext uri="{FF2B5EF4-FFF2-40B4-BE49-F238E27FC236}">
                <a16:creationId xmlns:a16="http://schemas.microsoft.com/office/drawing/2014/main" id="{A517AFEA-5E50-EAE8-296E-C8C5EE5CD9C7}"/>
              </a:ext>
            </a:extLst>
          </p:cNvPr>
          <p:cNvSpPr txBox="1"/>
          <p:nvPr/>
        </p:nvSpPr>
        <p:spPr>
          <a:xfrm>
            <a:off x="6192626" y="4963032"/>
            <a:ext cx="1871653" cy="369332"/>
          </a:xfrm>
          <a:prstGeom prst="rect">
            <a:avLst/>
          </a:prstGeom>
          <a:noFill/>
        </p:spPr>
        <p:txBody>
          <a:bodyPr wrap="square" rtlCol="0">
            <a:spAutoFit/>
          </a:bodyPr>
          <a:lstStyle/>
          <a:p>
            <a:pPr algn="ctr"/>
            <a:r>
              <a:rPr lang="en-US" b="1" i="1" dirty="0">
                <a:cs typeface="Arial" panose="020B0604020202020204" pitchFamily="34" charset="0"/>
              </a:rPr>
              <a:t>35 clusters</a:t>
            </a:r>
          </a:p>
        </p:txBody>
      </p:sp>
      <p:cxnSp>
        <p:nvCxnSpPr>
          <p:cNvPr id="26" name="Straight Connector 25">
            <a:extLst>
              <a:ext uri="{FF2B5EF4-FFF2-40B4-BE49-F238E27FC236}">
                <a16:creationId xmlns:a16="http://schemas.microsoft.com/office/drawing/2014/main" id="{9010223F-6060-96F9-C31F-B9BF24D7C511}"/>
              </a:ext>
            </a:extLst>
          </p:cNvPr>
          <p:cNvCxnSpPr>
            <a:cxnSpLocks/>
          </p:cNvCxnSpPr>
          <p:nvPr/>
        </p:nvCxnSpPr>
        <p:spPr>
          <a:xfrm>
            <a:off x="3341808" y="1168730"/>
            <a:ext cx="0" cy="5577840"/>
          </a:xfrm>
          <a:prstGeom prst="line">
            <a:avLst/>
          </a:prstGeom>
          <a:ln w="12700">
            <a:solidFill>
              <a:srgbClr val="80061B"/>
            </a:solidFill>
            <a:prstDash val="dash"/>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61F1A3E-696D-AA0C-CE04-5499CE6CC6B4}"/>
              </a:ext>
            </a:extLst>
          </p:cNvPr>
          <p:cNvCxnSpPr>
            <a:cxnSpLocks/>
          </p:cNvCxnSpPr>
          <p:nvPr/>
        </p:nvCxnSpPr>
        <p:spPr>
          <a:xfrm>
            <a:off x="8458098" y="1168730"/>
            <a:ext cx="0" cy="5577840"/>
          </a:xfrm>
          <a:prstGeom prst="line">
            <a:avLst/>
          </a:prstGeom>
          <a:ln w="12700">
            <a:solidFill>
              <a:srgbClr val="80061B"/>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8381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4" grpId="0"/>
      <p:bldP spid="2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1157FE-7B0D-B4F1-DF23-8F273DF7AC6E}"/>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C443D259-41A2-845B-B248-C795014D362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164284" y="1310529"/>
            <a:ext cx="2147653" cy="1801080"/>
          </a:xfrm>
          <a:prstGeom prst="rect">
            <a:avLst/>
          </a:prstGeom>
        </p:spPr>
      </p:pic>
      <p:sp>
        <p:nvSpPr>
          <p:cNvPr id="2" name="Content Placeholder 1">
            <a:extLst>
              <a:ext uri="{FF2B5EF4-FFF2-40B4-BE49-F238E27FC236}">
                <a16:creationId xmlns:a16="http://schemas.microsoft.com/office/drawing/2014/main" id="{CEC05FA2-20E9-E147-B701-21438BE83049}"/>
              </a:ext>
            </a:extLst>
          </p:cNvPr>
          <p:cNvSpPr>
            <a:spLocks noGrp="1"/>
          </p:cNvSpPr>
          <p:nvPr>
            <p:ph sz="quarter" idx="10"/>
          </p:nvPr>
        </p:nvSpPr>
        <p:spPr>
          <a:xfrm>
            <a:off x="123701" y="1318123"/>
            <a:ext cx="6355695" cy="5214835"/>
          </a:xfrm>
        </p:spPr>
        <p:txBody>
          <a:bodyPr>
            <a:normAutofit/>
          </a:bodyPr>
          <a:lstStyle/>
          <a:p>
            <a:pPr marL="11113" lvl="1" indent="0">
              <a:buNone/>
            </a:pPr>
            <a:r>
              <a:rPr lang="en-US" sz="2600" b="1" dirty="0">
                <a:solidFill>
                  <a:srgbClr val="80061A"/>
                </a:solidFill>
              </a:rPr>
              <a:t>Limitations of sub-tissue clustering approach</a:t>
            </a:r>
          </a:p>
          <a:p>
            <a:pPr marL="354013" lvl="1" indent="-342900">
              <a:buFont typeface="Arial" panose="020B0604020202020204" pitchFamily="34" charset="0"/>
              <a:buChar char="•"/>
            </a:pPr>
            <a:r>
              <a:rPr lang="en-US" sz="2000" dirty="0"/>
              <a:t>Computationally intensive and slow</a:t>
            </a:r>
          </a:p>
          <a:p>
            <a:pPr marL="354013" lvl="1" indent="-342900">
              <a:buFont typeface="Arial" panose="020B0604020202020204" pitchFamily="34" charset="0"/>
              <a:buChar char="•"/>
            </a:pPr>
            <a:r>
              <a:rPr lang="en-US" sz="2000" dirty="0"/>
              <a:t>Biological meaning of 25-30 cluster types?</a:t>
            </a:r>
          </a:p>
          <a:p>
            <a:pPr marL="11113" lvl="1" indent="0">
              <a:buNone/>
            </a:pPr>
            <a:endParaRPr lang="en-US" sz="1800" dirty="0"/>
          </a:p>
          <a:p>
            <a:pPr marL="11113" lvl="1" indent="0">
              <a:buNone/>
            </a:pPr>
            <a:r>
              <a:rPr lang="en-US" sz="2600" b="1" dirty="0">
                <a:solidFill>
                  <a:srgbClr val="80061A"/>
                </a:solidFill>
              </a:rPr>
              <a:t>STEGO</a:t>
            </a:r>
            <a:r>
              <a:rPr lang="en-US" sz="2600" b="1" baseline="30000" dirty="0">
                <a:solidFill>
                  <a:srgbClr val="80061A"/>
                </a:solidFill>
              </a:rPr>
              <a:t>1,2</a:t>
            </a:r>
          </a:p>
          <a:p>
            <a:pPr marL="354013" lvl="1" indent="-342900">
              <a:buFont typeface="Arial" panose="020B0604020202020204" pitchFamily="34" charset="0"/>
              <a:buChar char="•"/>
            </a:pPr>
            <a:r>
              <a:rPr lang="en-US" sz="2000" dirty="0">
                <a:effectLst/>
              </a:rPr>
              <a:t>“Self-supervised Transformer with Energy-based </a:t>
            </a:r>
            <a:br>
              <a:rPr lang="en-US" sz="2000" dirty="0">
                <a:effectLst/>
              </a:rPr>
            </a:br>
            <a:r>
              <a:rPr lang="en-US" sz="2000" dirty="0">
                <a:effectLst/>
              </a:rPr>
              <a:t>Graph Optimization” </a:t>
            </a:r>
          </a:p>
          <a:p>
            <a:r>
              <a:rPr lang="en-US" sz="2000" dirty="0">
                <a:effectLst/>
              </a:rPr>
              <a:t>Discovers meaningful categories</a:t>
            </a:r>
            <a:r>
              <a:rPr lang="en-US" sz="2000" dirty="0"/>
              <a:t> </a:t>
            </a:r>
            <a:r>
              <a:rPr lang="en-US" sz="2000" dirty="0">
                <a:effectLst/>
              </a:rPr>
              <a:t>without need </a:t>
            </a:r>
            <a:br>
              <a:rPr lang="en-US" sz="2000" dirty="0">
                <a:effectLst/>
              </a:rPr>
            </a:br>
            <a:r>
              <a:rPr lang="en-US" sz="2000" dirty="0">
                <a:effectLst/>
              </a:rPr>
              <a:t>for any form of annotation (unsupervised)</a:t>
            </a:r>
          </a:p>
          <a:p>
            <a:r>
              <a:rPr lang="en-US" sz="2000" dirty="0">
                <a:effectLst/>
              </a:rPr>
              <a:t>STEGO identifies relationships between objects </a:t>
            </a:r>
            <a:br>
              <a:rPr lang="en-US" sz="2000" dirty="0">
                <a:effectLst/>
              </a:rPr>
            </a:br>
            <a:r>
              <a:rPr lang="en-US" sz="2000" dirty="0">
                <a:effectLst/>
              </a:rPr>
              <a:t>and encourages regions with similar features to </a:t>
            </a:r>
            <a:br>
              <a:rPr lang="en-US" sz="2000" dirty="0">
                <a:effectLst/>
              </a:rPr>
            </a:br>
            <a:r>
              <a:rPr lang="en-US" sz="2000" dirty="0">
                <a:effectLst/>
              </a:rPr>
              <a:t>share the same class label</a:t>
            </a:r>
          </a:p>
          <a:p>
            <a:r>
              <a:rPr lang="en-US" sz="2000" dirty="0"/>
              <a:t>More computationally efficient</a:t>
            </a:r>
          </a:p>
          <a:p>
            <a:r>
              <a:rPr lang="en-US" sz="2000" b="1" i="1" dirty="0">
                <a:solidFill>
                  <a:srgbClr val="0F5547"/>
                </a:solidFill>
              </a:rPr>
              <a:t>Input: MR images with segmented capsules</a:t>
            </a:r>
            <a:r>
              <a:rPr lang="en-US" sz="2000" b="1" i="1" dirty="0"/>
              <a:t> </a:t>
            </a:r>
          </a:p>
        </p:txBody>
      </p:sp>
      <p:sp>
        <p:nvSpPr>
          <p:cNvPr id="3" name="Text Placeholder 2">
            <a:extLst>
              <a:ext uri="{FF2B5EF4-FFF2-40B4-BE49-F238E27FC236}">
                <a16:creationId xmlns:a16="http://schemas.microsoft.com/office/drawing/2014/main" id="{50C7D35E-A64E-50E6-5BD7-3CD0862791EF}"/>
              </a:ext>
            </a:extLst>
          </p:cNvPr>
          <p:cNvSpPr>
            <a:spLocks noGrp="1"/>
          </p:cNvSpPr>
          <p:nvPr>
            <p:ph type="body" sz="quarter" idx="15"/>
          </p:nvPr>
        </p:nvSpPr>
        <p:spPr>
          <a:xfrm>
            <a:off x="3096002" y="276340"/>
            <a:ext cx="8002450" cy="636544"/>
          </a:xfrm>
        </p:spPr>
        <p:txBody>
          <a:bodyPr>
            <a:normAutofit fontScale="92500" lnSpcReduction="20000"/>
          </a:bodyPr>
          <a:lstStyle/>
          <a:p>
            <a:r>
              <a:rPr lang="en-US" b="1" dirty="0"/>
              <a:t>Alternative Sub-tissue Identification</a:t>
            </a:r>
          </a:p>
        </p:txBody>
      </p:sp>
      <p:sp>
        <p:nvSpPr>
          <p:cNvPr id="5" name="Rounded Rectangle 4">
            <a:extLst>
              <a:ext uri="{FF2B5EF4-FFF2-40B4-BE49-F238E27FC236}">
                <a16:creationId xmlns:a16="http://schemas.microsoft.com/office/drawing/2014/main" id="{1EE43F35-F172-43DB-78B4-D9BA496533B6}"/>
              </a:ext>
            </a:extLst>
          </p:cNvPr>
          <p:cNvSpPr/>
          <p:nvPr/>
        </p:nvSpPr>
        <p:spPr>
          <a:xfrm>
            <a:off x="1175762" y="115653"/>
            <a:ext cx="1920240" cy="843148"/>
          </a:xfrm>
          <a:prstGeom prst="roundRect">
            <a:avLst/>
          </a:prstGeom>
          <a:solidFill>
            <a:srgbClr val="0F55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Morphology &amp; Intensity</a:t>
            </a:r>
          </a:p>
        </p:txBody>
      </p:sp>
      <p:sp>
        <p:nvSpPr>
          <p:cNvPr id="6" name="TextBox 5">
            <a:extLst>
              <a:ext uri="{FF2B5EF4-FFF2-40B4-BE49-F238E27FC236}">
                <a16:creationId xmlns:a16="http://schemas.microsoft.com/office/drawing/2014/main" id="{E9025869-1BCD-ED7D-ED03-AF0E46EA0708}"/>
              </a:ext>
            </a:extLst>
          </p:cNvPr>
          <p:cNvSpPr txBox="1"/>
          <p:nvPr/>
        </p:nvSpPr>
        <p:spPr>
          <a:xfrm>
            <a:off x="8158348" y="6602052"/>
            <a:ext cx="4081151" cy="290227"/>
          </a:xfrm>
          <a:prstGeom prst="rect">
            <a:avLst/>
          </a:prstGeom>
        </p:spPr>
        <p:txBody>
          <a:bodyPr vert="horz" wrap="none" lIns="91440" tIns="45720" rIns="91440" bIns="45720" rtlCol="0" anchor="ctr">
            <a:noAutofit/>
          </a:bodyPr>
          <a:lstStyle/>
          <a:p>
            <a:pPr algn="r"/>
            <a:r>
              <a:rPr lang="en-US" sz="1050" baseline="30000" dirty="0"/>
              <a:t>1</a:t>
            </a:r>
            <a:r>
              <a:rPr lang="en-US" sz="1050" dirty="0"/>
              <a:t>Hamilton et al ICLR 2022. </a:t>
            </a:r>
            <a:r>
              <a:rPr lang="en-US" sz="1050" baseline="30000" dirty="0"/>
              <a:t>2</a:t>
            </a:r>
            <a:r>
              <a:rPr lang="en-US" sz="1050" dirty="0"/>
              <a:t>https://</a:t>
            </a:r>
            <a:r>
              <a:rPr lang="en-US" sz="1050" dirty="0" err="1"/>
              <a:t>github.com</a:t>
            </a:r>
            <a:r>
              <a:rPr lang="en-US" sz="1050" dirty="0"/>
              <a:t>/mhamilton723/STEGO</a:t>
            </a:r>
          </a:p>
        </p:txBody>
      </p:sp>
      <p:pic>
        <p:nvPicPr>
          <p:cNvPr id="7" name="Picture 6">
            <a:extLst>
              <a:ext uri="{FF2B5EF4-FFF2-40B4-BE49-F238E27FC236}">
                <a16:creationId xmlns:a16="http://schemas.microsoft.com/office/drawing/2014/main" id="{9B7A713B-F545-2901-5402-33D99CCC88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71945" y="3651519"/>
            <a:ext cx="6277556" cy="2802615"/>
          </a:xfrm>
          <a:prstGeom prst="rect">
            <a:avLst/>
          </a:prstGeom>
        </p:spPr>
      </p:pic>
      <p:grpSp>
        <p:nvGrpSpPr>
          <p:cNvPr id="12" name="Group 11">
            <a:extLst>
              <a:ext uri="{FF2B5EF4-FFF2-40B4-BE49-F238E27FC236}">
                <a16:creationId xmlns:a16="http://schemas.microsoft.com/office/drawing/2014/main" id="{1FEEBBD2-931A-2E25-85D0-117061826B50}"/>
              </a:ext>
            </a:extLst>
          </p:cNvPr>
          <p:cNvGrpSpPr/>
          <p:nvPr/>
        </p:nvGrpSpPr>
        <p:grpSpPr>
          <a:xfrm>
            <a:off x="9090146" y="1403941"/>
            <a:ext cx="2451107" cy="1541725"/>
            <a:chOff x="9363278" y="1501122"/>
            <a:chExt cx="2451107" cy="1541725"/>
          </a:xfrm>
        </p:grpSpPr>
        <p:pic>
          <p:nvPicPr>
            <p:cNvPr id="10" name="Picture 9">
              <a:extLst>
                <a:ext uri="{FF2B5EF4-FFF2-40B4-BE49-F238E27FC236}">
                  <a16:creationId xmlns:a16="http://schemas.microsoft.com/office/drawing/2014/main" id="{90C81751-BB3C-3594-D843-56F25887D0D4}"/>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flipH="1">
              <a:off x="9363278" y="1501122"/>
              <a:ext cx="2451107" cy="1541725"/>
            </a:xfrm>
            <a:prstGeom prst="rect">
              <a:avLst/>
            </a:prstGeom>
            <a:ln w="19050">
              <a:solidFill>
                <a:schemeClr val="tx1"/>
              </a:solidFill>
              <a:prstDash val="solid"/>
            </a:ln>
          </p:spPr>
        </p:pic>
        <p:sp>
          <p:nvSpPr>
            <p:cNvPr id="11" name="Freeform 10">
              <a:extLst>
                <a:ext uri="{FF2B5EF4-FFF2-40B4-BE49-F238E27FC236}">
                  <a16:creationId xmlns:a16="http://schemas.microsoft.com/office/drawing/2014/main" id="{4DDFACCE-7890-2E85-CC13-A856398D6FE6}"/>
                </a:ext>
              </a:extLst>
            </p:cNvPr>
            <p:cNvSpPr/>
            <p:nvPr/>
          </p:nvSpPr>
          <p:spPr>
            <a:xfrm flipH="1">
              <a:off x="9478318" y="1501154"/>
              <a:ext cx="2112001" cy="1540096"/>
            </a:xfrm>
            <a:custGeom>
              <a:avLst/>
              <a:gdLst>
                <a:gd name="connsiteX0" fmla="*/ 15862 w 3043003"/>
                <a:gd name="connsiteY0" fmla="*/ 51762 h 2064793"/>
                <a:gd name="connsiteX1" fmla="*/ 337915 w 3043003"/>
                <a:gd name="connsiteY1" fmla="*/ 511838 h 2064793"/>
                <a:gd name="connsiteX2" fmla="*/ 521945 w 3043003"/>
                <a:gd name="connsiteY2" fmla="*/ 891400 h 2064793"/>
                <a:gd name="connsiteX3" fmla="*/ 619711 w 3043003"/>
                <a:gd name="connsiteY3" fmla="*/ 1150193 h 2064793"/>
                <a:gd name="connsiteX4" fmla="*/ 648466 w 3043003"/>
                <a:gd name="connsiteY4" fmla="*/ 1397483 h 2064793"/>
                <a:gd name="connsiteX5" fmla="*/ 631213 w 3043003"/>
                <a:gd name="connsiteY5" fmla="*/ 1587264 h 2064793"/>
                <a:gd name="connsiteX6" fmla="*/ 596708 w 3043003"/>
                <a:gd name="connsiteY6" fmla="*/ 1662027 h 2064793"/>
                <a:gd name="connsiteX7" fmla="*/ 533447 w 3043003"/>
                <a:gd name="connsiteY7" fmla="*/ 1685030 h 2064793"/>
                <a:gd name="connsiteX8" fmla="*/ 458685 w 3043003"/>
                <a:gd name="connsiteY8" fmla="*/ 1713785 h 2064793"/>
                <a:gd name="connsiteX9" fmla="*/ 475938 w 3043003"/>
                <a:gd name="connsiteY9" fmla="*/ 1920819 h 2064793"/>
                <a:gd name="connsiteX10" fmla="*/ 527696 w 3043003"/>
                <a:gd name="connsiteY10" fmla="*/ 2058842 h 2064793"/>
                <a:gd name="connsiteX11" fmla="*/ 642715 w 3043003"/>
                <a:gd name="connsiteY11" fmla="*/ 2041589 h 2064793"/>
                <a:gd name="connsiteX12" fmla="*/ 642715 w 3043003"/>
                <a:gd name="connsiteY12" fmla="*/ 2007083 h 2064793"/>
                <a:gd name="connsiteX13" fmla="*/ 665719 w 3043003"/>
                <a:gd name="connsiteY13" fmla="*/ 1943823 h 2064793"/>
                <a:gd name="connsiteX14" fmla="*/ 717477 w 3043003"/>
                <a:gd name="connsiteY14" fmla="*/ 1943823 h 2064793"/>
                <a:gd name="connsiteX15" fmla="*/ 780738 w 3043003"/>
                <a:gd name="connsiteY15" fmla="*/ 1897815 h 2064793"/>
                <a:gd name="connsiteX16" fmla="*/ 855500 w 3043003"/>
                <a:gd name="connsiteY16" fmla="*/ 1897815 h 2064793"/>
                <a:gd name="connsiteX17" fmla="*/ 913009 w 3043003"/>
                <a:gd name="connsiteY17" fmla="*/ 1926570 h 2064793"/>
                <a:gd name="connsiteX18" fmla="*/ 947515 w 3043003"/>
                <a:gd name="connsiteY18" fmla="*/ 1909317 h 2064793"/>
                <a:gd name="connsiteX19" fmla="*/ 1028028 w 3043003"/>
                <a:gd name="connsiteY19" fmla="*/ 1984079 h 2064793"/>
                <a:gd name="connsiteX20" fmla="*/ 1045281 w 3043003"/>
                <a:gd name="connsiteY20" fmla="*/ 1995581 h 2064793"/>
                <a:gd name="connsiteX21" fmla="*/ 1189055 w 3043003"/>
                <a:gd name="connsiteY21" fmla="*/ 1961076 h 2064793"/>
                <a:gd name="connsiteX22" fmla="*/ 1321326 w 3043003"/>
                <a:gd name="connsiteY22" fmla="*/ 1955325 h 2064793"/>
                <a:gd name="connsiteX23" fmla="*/ 1401840 w 3043003"/>
                <a:gd name="connsiteY23" fmla="*/ 1932321 h 2064793"/>
                <a:gd name="connsiteX24" fmla="*/ 1401840 w 3043003"/>
                <a:gd name="connsiteY24" fmla="*/ 1903566 h 2064793"/>
                <a:gd name="connsiteX25" fmla="*/ 1424843 w 3043003"/>
                <a:gd name="connsiteY25" fmla="*/ 1828804 h 2064793"/>
                <a:gd name="connsiteX26" fmla="*/ 1436345 w 3043003"/>
                <a:gd name="connsiteY26" fmla="*/ 1708034 h 2064793"/>
                <a:gd name="connsiteX27" fmla="*/ 1493855 w 3043003"/>
                <a:gd name="connsiteY27" fmla="*/ 1627521 h 2064793"/>
                <a:gd name="connsiteX28" fmla="*/ 1626126 w 3043003"/>
                <a:gd name="connsiteY28" fmla="*/ 1575762 h 2064793"/>
                <a:gd name="connsiteX29" fmla="*/ 1729643 w 3043003"/>
                <a:gd name="connsiteY29" fmla="*/ 1558510 h 2064793"/>
                <a:gd name="connsiteX30" fmla="*/ 1850413 w 3043003"/>
                <a:gd name="connsiteY30" fmla="*/ 1506751 h 2064793"/>
                <a:gd name="connsiteX31" fmla="*/ 2028692 w 3043003"/>
                <a:gd name="connsiteY31" fmla="*/ 1489498 h 2064793"/>
                <a:gd name="connsiteX32" fmla="*/ 2212723 w 3043003"/>
                <a:gd name="connsiteY32" fmla="*/ 1489498 h 2064793"/>
                <a:gd name="connsiteX33" fmla="*/ 2437009 w 3043003"/>
                <a:gd name="connsiteY33" fmla="*/ 1512502 h 2064793"/>
                <a:gd name="connsiteX34" fmla="*/ 2534775 w 3043003"/>
                <a:gd name="connsiteY34" fmla="*/ 1506751 h 2064793"/>
                <a:gd name="connsiteX35" fmla="*/ 2638292 w 3043003"/>
                <a:gd name="connsiteY35" fmla="*/ 1512502 h 2064793"/>
                <a:gd name="connsiteX36" fmla="*/ 2718806 w 3043003"/>
                <a:gd name="connsiteY36" fmla="*/ 1483747 h 2064793"/>
                <a:gd name="connsiteX37" fmla="*/ 2805070 w 3043003"/>
                <a:gd name="connsiteY37" fmla="*/ 1443491 h 2064793"/>
                <a:gd name="connsiteX38" fmla="*/ 2874081 w 3043003"/>
                <a:gd name="connsiteY38" fmla="*/ 1362977 h 2064793"/>
                <a:gd name="connsiteX39" fmla="*/ 3000602 w 3043003"/>
                <a:gd name="connsiteY39" fmla="*/ 1213453 h 2064793"/>
                <a:gd name="connsiteX40" fmla="*/ 3029357 w 3043003"/>
                <a:gd name="connsiteY40" fmla="*/ 1178947 h 2064793"/>
                <a:gd name="connsiteX41" fmla="*/ 3035108 w 3043003"/>
                <a:gd name="connsiteY41" fmla="*/ 1109936 h 2064793"/>
                <a:gd name="connsiteX42" fmla="*/ 2920089 w 3043003"/>
                <a:gd name="connsiteY42" fmla="*/ 1075430 h 2064793"/>
                <a:gd name="connsiteX43" fmla="*/ 2799319 w 3043003"/>
                <a:gd name="connsiteY43" fmla="*/ 1155943 h 2064793"/>
                <a:gd name="connsiteX44" fmla="*/ 2603787 w 3043003"/>
                <a:gd name="connsiteY44" fmla="*/ 1196200 h 2064793"/>
                <a:gd name="connsiteX45" fmla="*/ 2149462 w 3043003"/>
                <a:gd name="connsiteY45" fmla="*/ 1224955 h 2064793"/>
                <a:gd name="connsiteX46" fmla="*/ 1850413 w 3043003"/>
                <a:gd name="connsiteY46" fmla="*/ 1253710 h 2064793"/>
                <a:gd name="connsiteX47" fmla="*/ 1603123 w 3043003"/>
                <a:gd name="connsiteY47" fmla="*/ 1259460 h 2064793"/>
                <a:gd name="connsiteX48" fmla="*/ 1442096 w 3043003"/>
                <a:gd name="connsiteY48" fmla="*/ 1236457 h 2064793"/>
                <a:gd name="connsiteX49" fmla="*/ 1286821 w 3043003"/>
                <a:gd name="connsiteY49" fmla="*/ 1161694 h 2064793"/>
                <a:gd name="connsiteX50" fmla="*/ 1137296 w 3043003"/>
                <a:gd name="connsiteY50" fmla="*/ 1058177 h 2064793"/>
                <a:gd name="connsiteX51" fmla="*/ 1045281 w 3043003"/>
                <a:gd name="connsiteY51" fmla="*/ 948910 h 2064793"/>
                <a:gd name="connsiteX52" fmla="*/ 936013 w 3043003"/>
                <a:gd name="connsiteY52" fmla="*/ 799385 h 2064793"/>
                <a:gd name="connsiteX53" fmla="*/ 803742 w 3043003"/>
                <a:gd name="connsiteY53" fmla="*/ 644110 h 2064793"/>
                <a:gd name="connsiteX54" fmla="*/ 682972 w 3043003"/>
                <a:gd name="connsiteY54" fmla="*/ 511838 h 2064793"/>
                <a:gd name="connsiteX55" fmla="*/ 556451 w 3043003"/>
                <a:gd name="connsiteY55" fmla="*/ 391068 h 2064793"/>
                <a:gd name="connsiteX56" fmla="*/ 447183 w 3043003"/>
                <a:gd name="connsiteY56" fmla="*/ 241543 h 2064793"/>
                <a:gd name="connsiteX57" fmla="*/ 343666 w 3043003"/>
                <a:gd name="connsiteY57" fmla="*/ 166781 h 2064793"/>
                <a:gd name="connsiteX58" fmla="*/ 245900 w 3043003"/>
                <a:gd name="connsiteY58" fmla="*/ 51762 h 2064793"/>
                <a:gd name="connsiteX59" fmla="*/ 153885 w 3043003"/>
                <a:gd name="connsiteY59" fmla="*/ 23008 h 2064793"/>
                <a:gd name="connsiteX60" fmla="*/ 61870 w 3043003"/>
                <a:gd name="connsiteY60" fmla="*/ 11506 h 2064793"/>
                <a:gd name="connsiteX61" fmla="*/ 15862 w 3043003"/>
                <a:gd name="connsiteY61" fmla="*/ 51762 h 206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043003" h="2064793">
                  <a:moveTo>
                    <a:pt x="15862" y="51762"/>
                  </a:moveTo>
                  <a:cubicBezTo>
                    <a:pt x="61869" y="135151"/>
                    <a:pt x="253568" y="371898"/>
                    <a:pt x="337915" y="511838"/>
                  </a:cubicBezTo>
                  <a:cubicBezTo>
                    <a:pt x="422262" y="651778"/>
                    <a:pt x="474979" y="785008"/>
                    <a:pt x="521945" y="891400"/>
                  </a:cubicBezTo>
                  <a:cubicBezTo>
                    <a:pt x="568911" y="997793"/>
                    <a:pt x="598624" y="1065846"/>
                    <a:pt x="619711" y="1150193"/>
                  </a:cubicBezTo>
                  <a:cubicBezTo>
                    <a:pt x="640798" y="1234540"/>
                    <a:pt x="646549" y="1324638"/>
                    <a:pt x="648466" y="1397483"/>
                  </a:cubicBezTo>
                  <a:cubicBezTo>
                    <a:pt x="650383" y="1470328"/>
                    <a:pt x="639839" y="1543173"/>
                    <a:pt x="631213" y="1587264"/>
                  </a:cubicBezTo>
                  <a:cubicBezTo>
                    <a:pt x="622587" y="1631355"/>
                    <a:pt x="613002" y="1645733"/>
                    <a:pt x="596708" y="1662027"/>
                  </a:cubicBezTo>
                  <a:cubicBezTo>
                    <a:pt x="580414" y="1678321"/>
                    <a:pt x="533447" y="1685030"/>
                    <a:pt x="533447" y="1685030"/>
                  </a:cubicBezTo>
                  <a:cubicBezTo>
                    <a:pt x="510443" y="1693656"/>
                    <a:pt x="468270" y="1674487"/>
                    <a:pt x="458685" y="1713785"/>
                  </a:cubicBezTo>
                  <a:cubicBezTo>
                    <a:pt x="449100" y="1753083"/>
                    <a:pt x="464436" y="1863310"/>
                    <a:pt x="475938" y="1920819"/>
                  </a:cubicBezTo>
                  <a:cubicBezTo>
                    <a:pt x="487440" y="1978329"/>
                    <a:pt x="499900" y="2038714"/>
                    <a:pt x="527696" y="2058842"/>
                  </a:cubicBezTo>
                  <a:cubicBezTo>
                    <a:pt x="555492" y="2078970"/>
                    <a:pt x="642715" y="2041589"/>
                    <a:pt x="642715" y="2041589"/>
                  </a:cubicBezTo>
                  <a:cubicBezTo>
                    <a:pt x="661885" y="2032963"/>
                    <a:pt x="638881" y="2023377"/>
                    <a:pt x="642715" y="2007083"/>
                  </a:cubicBezTo>
                  <a:cubicBezTo>
                    <a:pt x="646549" y="1990789"/>
                    <a:pt x="653259" y="1954366"/>
                    <a:pt x="665719" y="1943823"/>
                  </a:cubicBezTo>
                  <a:cubicBezTo>
                    <a:pt x="678179" y="1933280"/>
                    <a:pt x="698307" y="1951491"/>
                    <a:pt x="717477" y="1943823"/>
                  </a:cubicBezTo>
                  <a:cubicBezTo>
                    <a:pt x="736647" y="1936155"/>
                    <a:pt x="757734" y="1905483"/>
                    <a:pt x="780738" y="1897815"/>
                  </a:cubicBezTo>
                  <a:cubicBezTo>
                    <a:pt x="803742" y="1890147"/>
                    <a:pt x="833455" y="1893023"/>
                    <a:pt x="855500" y="1897815"/>
                  </a:cubicBezTo>
                  <a:cubicBezTo>
                    <a:pt x="877545" y="1902607"/>
                    <a:pt x="913009" y="1926570"/>
                    <a:pt x="913009" y="1926570"/>
                  </a:cubicBezTo>
                  <a:cubicBezTo>
                    <a:pt x="928345" y="1928487"/>
                    <a:pt x="928345" y="1899732"/>
                    <a:pt x="947515" y="1909317"/>
                  </a:cubicBezTo>
                  <a:cubicBezTo>
                    <a:pt x="966685" y="1918902"/>
                    <a:pt x="1028028" y="1984079"/>
                    <a:pt x="1028028" y="1984079"/>
                  </a:cubicBezTo>
                  <a:cubicBezTo>
                    <a:pt x="1044322" y="1998456"/>
                    <a:pt x="1018443" y="1999415"/>
                    <a:pt x="1045281" y="1995581"/>
                  </a:cubicBezTo>
                  <a:cubicBezTo>
                    <a:pt x="1072119" y="1991747"/>
                    <a:pt x="1143048" y="1967785"/>
                    <a:pt x="1189055" y="1961076"/>
                  </a:cubicBezTo>
                  <a:cubicBezTo>
                    <a:pt x="1235062" y="1954367"/>
                    <a:pt x="1285862" y="1960117"/>
                    <a:pt x="1321326" y="1955325"/>
                  </a:cubicBezTo>
                  <a:cubicBezTo>
                    <a:pt x="1356790" y="1950533"/>
                    <a:pt x="1388421" y="1940948"/>
                    <a:pt x="1401840" y="1932321"/>
                  </a:cubicBezTo>
                  <a:cubicBezTo>
                    <a:pt x="1415259" y="1923694"/>
                    <a:pt x="1398006" y="1920819"/>
                    <a:pt x="1401840" y="1903566"/>
                  </a:cubicBezTo>
                  <a:cubicBezTo>
                    <a:pt x="1405674" y="1886313"/>
                    <a:pt x="1419092" y="1861393"/>
                    <a:pt x="1424843" y="1828804"/>
                  </a:cubicBezTo>
                  <a:cubicBezTo>
                    <a:pt x="1430594" y="1796215"/>
                    <a:pt x="1424843" y="1741581"/>
                    <a:pt x="1436345" y="1708034"/>
                  </a:cubicBezTo>
                  <a:cubicBezTo>
                    <a:pt x="1447847" y="1674487"/>
                    <a:pt x="1462225" y="1649566"/>
                    <a:pt x="1493855" y="1627521"/>
                  </a:cubicBezTo>
                  <a:cubicBezTo>
                    <a:pt x="1525485" y="1605476"/>
                    <a:pt x="1586828" y="1587264"/>
                    <a:pt x="1626126" y="1575762"/>
                  </a:cubicBezTo>
                  <a:cubicBezTo>
                    <a:pt x="1665424" y="1564260"/>
                    <a:pt x="1692262" y="1570012"/>
                    <a:pt x="1729643" y="1558510"/>
                  </a:cubicBezTo>
                  <a:cubicBezTo>
                    <a:pt x="1767024" y="1547008"/>
                    <a:pt x="1800572" y="1518253"/>
                    <a:pt x="1850413" y="1506751"/>
                  </a:cubicBezTo>
                  <a:cubicBezTo>
                    <a:pt x="1900254" y="1495249"/>
                    <a:pt x="1968307" y="1492373"/>
                    <a:pt x="2028692" y="1489498"/>
                  </a:cubicBezTo>
                  <a:cubicBezTo>
                    <a:pt x="2089077" y="1486623"/>
                    <a:pt x="2144670" y="1485664"/>
                    <a:pt x="2212723" y="1489498"/>
                  </a:cubicBezTo>
                  <a:cubicBezTo>
                    <a:pt x="2280776" y="1493332"/>
                    <a:pt x="2383334" y="1509627"/>
                    <a:pt x="2437009" y="1512502"/>
                  </a:cubicBezTo>
                  <a:cubicBezTo>
                    <a:pt x="2490684" y="1515377"/>
                    <a:pt x="2501228" y="1506751"/>
                    <a:pt x="2534775" y="1506751"/>
                  </a:cubicBezTo>
                  <a:cubicBezTo>
                    <a:pt x="2568322" y="1506751"/>
                    <a:pt x="2607620" y="1516336"/>
                    <a:pt x="2638292" y="1512502"/>
                  </a:cubicBezTo>
                  <a:cubicBezTo>
                    <a:pt x="2668964" y="1508668"/>
                    <a:pt x="2691010" y="1495249"/>
                    <a:pt x="2718806" y="1483747"/>
                  </a:cubicBezTo>
                  <a:cubicBezTo>
                    <a:pt x="2746602" y="1472245"/>
                    <a:pt x="2779191" y="1463619"/>
                    <a:pt x="2805070" y="1443491"/>
                  </a:cubicBezTo>
                  <a:cubicBezTo>
                    <a:pt x="2830949" y="1423363"/>
                    <a:pt x="2874081" y="1362977"/>
                    <a:pt x="2874081" y="1362977"/>
                  </a:cubicBezTo>
                  <a:lnTo>
                    <a:pt x="3000602" y="1213453"/>
                  </a:lnTo>
                  <a:cubicBezTo>
                    <a:pt x="3026481" y="1182781"/>
                    <a:pt x="3023606" y="1196200"/>
                    <a:pt x="3029357" y="1178947"/>
                  </a:cubicBezTo>
                  <a:cubicBezTo>
                    <a:pt x="3035108" y="1161694"/>
                    <a:pt x="3053319" y="1127189"/>
                    <a:pt x="3035108" y="1109936"/>
                  </a:cubicBezTo>
                  <a:cubicBezTo>
                    <a:pt x="3016897" y="1092683"/>
                    <a:pt x="2959387" y="1067762"/>
                    <a:pt x="2920089" y="1075430"/>
                  </a:cubicBezTo>
                  <a:cubicBezTo>
                    <a:pt x="2880791" y="1083098"/>
                    <a:pt x="2852036" y="1135815"/>
                    <a:pt x="2799319" y="1155943"/>
                  </a:cubicBezTo>
                  <a:cubicBezTo>
                    <a:pt x="2746602" y="1176071"/>
                    <a:pt x="2712097" y="1184698"/>
                    <a:pt x="2603787" y="1196200"/>
                  </a:cubicBezTo>
                  <a:cubicBezTo>
                    <a:pt x="2495477" y="1207702"/>
                    <a:pt x="2275024" y="1215370"/>
                    <a:pt x="2149462" y="1224955"/>
                  </a:cubicBezTo>
                  <a:cubicBezTo>
                    <a:pt x="2023900" y="1234540"/>
                    <a:pt x="1941469" y="1247959"/>
                    <a:pt x="1850413" y="1253710"/>
                  </a:cubicBezTo>
                  <a:cubicBezTo>
                    <a:pt x="1759357" y="1259461"/>
                    <a:pt x="1671176" y="1262335"/>
                    <a:pt x="1603123" y="1259460"/>
                  </a:cubicBezTo>
                  <a:cubicBezTo>
                    <a:pt x="1535070" y="1256585"/>
                    <a:pt x="1494813" y="1252751"/>
                    <a:pt x="1442096" y="1236457"/>
                  </a:cubicBezTo>
                  <a:cubicBezTo>
                    <a:pt x="1389379" y="1220163"/>
                    <a:pt x="1337621" y="1191407"/>
                    <a:pt x="1286821" y="1161694"/>
                  </a:cubicBezTo>
                  <a:cubicBezTo>
                    <a:pt x="1236021" y="1131981"/>
                    <a:pt x="1177553" y="1093641"/>
                    <a:pt x="1137296" y="1058177"/>
                  </a:cubicBezTo>
                  <a:cubicBezTo>
                    <a:pt x="1097039" y="1022713"/>
                    <a:pt x="1078828" y="992042"/>
                    <a:pt x="1045281" y="948910"/>
                  </a:cubicBezTo>
                  <a:cubicBezTo>
                    <a:pt x="1011734" y="905778"/>
                    <a:pt x="976269" y="850185"/>
                    <a:pt x="936013" y="799385"/>
                  </a:cubicBezTo>
                  <a:cubicBezTo>
                    <a:pt x="895757" y="748585"/>
                    <a:pt x="845915" y="692034"/>
                    <a:pt x="803742" y="644110"/>
                  </a:cubicBezTo>
                  <a:cubicBezTo>
                    <a:pt x="761569" y="596186"/>
                    <a:pt x="724187" y="554012"/>
                    <a:pt x="682972" y="511838"/>
                  </a:cubicBezTo>
                  <a:cubicBezTo>
                    <a:pt x="641757" y="469664"/>
                    <a:pt x="595749" y="436117"/>
                    <a:pt x="556451" y="391068"/>
                  </a:cubicBezTo>
                  <a:cubicBezTo>
                    <a:pt x="517153" y="346019"/>
                    <a:pt x="482647" y="278924"/>
                    <a:pt x="447183" y="241543"/>
                  </a:cubicBezTo>
                  <a:cubicBezTo>
                    <a:pt x="411719" y="204162"/>
                    <a:pt x="377213" y="198411"/>
                    <a:pt x="343666" y="166781"/>
                  </a:cubicBezTo>
                  <a:cubicBezTo>
                    <a:pt x="310119" y="135151"/>
                    <a:pt x="277530" y="75724"/>
                    <a:pt x="245900" y="51762"/>
                  </a:cubicBezTo>
                  <a:cubicBezTo>
                    <a:pt x="214270" y="27800"/>
                    <a:pt x="184557" y="29717"/>
                    <a:pt x="153885" y="23008"/>
                  </a:cubicBezTo>
                  <a:cubicBezTo>
                    <a:pt x="123213" y="16299"/>
                    <a:pt x="87749" y="12464"/>
                    <a:pt x="61870" y="11506"/>
                  </a:cubicBezTo>
                  <a:cubicBezTo>
                    <a:pt x="35991" y="10547"/>
                    <a:pt x="-30145" y="-31627"/>
                    <a:pt x="15862" y="51762"/>
                  </a:cubicBezTo>
                  <a:close/>
                </a:path>
              </a:pathLst>
            </a:custGeom>
            <a:noFill/>
            <a:ln w="28575">
              <a:solidFill>
                <a:srgbClr val="105649"/>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3" name="Right Arrow 12">
            <a:extLst>
              <a:ext uri="{FF2B5EF4-FFF2-40B4-BE49-F238E27FC236}">
                <a16:creationId xmlns:a16="http://schemas.microsoft.com/office/drawing/2014/main" id="{AA11EE8B-B778-9D7F-7058-E8AF0C5075A8}"/>
              </a:ext>
            </a:extLst>
          </p:cNvPr>
          <p:cNvSpPr/>
          <p:nvPr/>
        </p:nvSpPr>
        <p:spPr>
          <a:xfrm>
            <a:off x="8158349" y="1983180"/>
            <a:ext cx="748146" cy="415636"/>
          </a:xfrm>
          <a:prstGeom prst="rightArrow">
            <a:avLst/>
          </a:prstGeom>
          <a:solidFill>
            <a:srgbClr val="E5D2B4"/>
          </a:solidFill>
          <a:ln>
            <a:solidFill>
              <a:srgbClr val="0F554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E278BD2-0177-B394-212C-76052CCC69E8}"/>
              </a:ext>
            </a:extLst>
          </p:cNvPr>
          <p:cNvSpPr txBox="1"/>
          <p:nvPr/>
        </p:nvSpPr>
        <p:spPr>
          <a:xfrm>
            <a:off x="6943241" y="3263080"/>
            <a:ext cx="3890074" cy="369332"/>
          </a:xfrm>
          <a:prstGeom prst="rect">
            <a:avLst/>
          </a:prstGeom>
          <a:noFill/>
        </p:spPr>
        <p:txBody>
          <a:bodyPr wrap="square" rtlCol="0">
            <a:spAutoFit/>
          </a:bodyPr>
          <a:lstStyle/>
          <a:p>
            <a:pPr algn="ctr"/>
            <a:r>
              <a:rPr lang="en-US" b="1" u="sng" dirty="0">
                <a:solidFill>
                  <a:srgbClr val="11584A"/>
                </a:solidFill>
              </a:rPr>
              <a:t>STEGO OVERVIEW (from Github</a:t>
            </a:r>
            <a:r>
              <a:rPr lang="en-US" b="1" u="sng" baseline="30000" dirty="0">
                <a:solidFill>
                  <a:srgbClr val="11584A"/>
                </a:solidFill>
              </a:rPr>
              <a:t>2</a:t>
            </a:r>
            <a:r>
              <a:rPr lang="en-US" b="1" u="sng" dirty="0">
                <a:solidFill>
                  <a:srgbClr val="11584A"/>
                </a:solidFill>
              </a:rPr>
              <a:t>)</a:t>
            </a:r>
          </a:p>
        </p:txBody>
      </p:sp>
    </p:spTree>
    <p:extLst>
      <p:ext uri="{BB962C8B-B14F-4D97-AF65-F5344CB8AC3E}">
        <p14:creationId xmlns:p14="http://schemas.microsoft.com/office/powerpoint/2010/main" val="3717946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3AFFAA-9691-7A08-982F-E76037389E4C}"/>
              </a:ext>
            </a:extLst>
          </p:cNvPr>
          <p:cNvSpPr>
            <a:spLocks noGrp="1"/>
          </p:cNvSpPr>
          <p:nvPr>
            <p:ph type="body" sz="quarter" idx="15"/>
          </p:nvPr>
        </p:nvSpPr>
        <p:spPr>
          <a:xfrm>
            <a:off x="3206187" y="124363"/>
            <a:ext cx="7892265" cy="936011"/>
          </a:xfrm>
        </p:spPr>
        <p:txBody>
          <a:bodyPr/>
          <a:lstStyle/>
          <a:p>
            <a:r>
              <a:rPr lang="en-US" b="1" dirty="0"/>
              <a:t>STEGO for Capsule Analysis</a:t>
            </a:r>
          </a:p>
        </p:txBody>
      </p:sp>
      <p:grpSp>
        <p:nvGrpSpPr>
          <p:cNvPr id="25" name="Group 24">
            <a:extLst>
              <a:ext uri="{FF2B5EF4-FFF2-40B4-BE49-F238E27FC236}">
                <a16:creationId xmlns:a16="http://schemas.microsoft.com/office/drawing/2014/main" id="{87A775EB-215F-F1BE-8377-CB7AE91DCC34}"/>
              </a:ext>
            </a:extLst>
          </p:cNvPr>
          <p:cNvGrpSpPr/>
          <p:nvPr/>
        </p:nvGrpSpPr>
        <p:grpSpPr>
          <a:xfrm>
            <a:off x="129257" y="1145039"/>
            <a:ext cx="4115277" cy="2673027"/>
            <a:chOff x="233432" y="1145039"/>
            <a:chExt cx="4115277" cy="2673027"/>
          </a:xfrm>
        </p:grpSpPr>
        <p:grpSp>
          <p:nvGrpSpPr>
            <p:cNvPr id="24" name="Group 23">
              <a:extLst>
                <a:ext uri="{FF2B5EF4-FFF2-40B4-BE49-F238E27FC236}">
                  <a16:creationId xmlns:a16="http://schemas.microsoft.com/office/drawing/2014/main" id="{ADFB3C18-9981-659D-87BB-8687C0B142B3}"/>
                </a:ext>
              </a:extLst>
            </p:cNvPr>
            <p:cNvGrpSpPr/>
            <p:nvPr/>
          </p:nvGrpSpPr>
          <p:grpSpPr>
            <a:xfrm>
              <a:off x="233432" y="1532066"/>
              <a:ext cx="4115277" cy="2286000"/>
              <a:chOff x="233432" y="1532066"/>
              <a:chExt cx="4115277" cy="2286000"/>
            </a:xfrm>
          </p:grpSpPr>
          <p:pic>
            <p:nvPicPr>
              <p:cNvPr id="8" name="Picture 7" descr="A close-up of a mri&#10;&#10;Description automatically generated">
                <a:extLst>
                  <a:ext uri="{FF2B5EF4-FFF2-40B4-BE49-F238E27FC236}">
                    <a16:creationId xmlns:a16="http://schemas.microsoft.com/office/drawing/2014/main" id="{94C36DFE-3124-9687-744A-701949B64CD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16200000">
                <a:off x="2171806" y="1641162"/>
                <a:ext cx="2286000" cy="2067807"/>
              </a:xfrm>
              <a:prstGeom prst="rect">
                <a:avLst/>
              </a:prstGeom>
            </p:spPr>
          </p:pic>
          <p:pic>
            <p:nvPicPr>
              <p:cNvPr id="11" name="Picture 10" descr="A close-up of a mri&#10;&#10;Description automatically generated">
                <a:extLst>
                  <a:ext uri="{FF2B5EF4-FFF2-40B4-BE49-F238E27FC236}">
                    <a16:creationId xmlns:a16="http://schemas.microsoft.com/office/drawing/2014/main" id="{34EDC339-833A-CC22-31D8-17B4DEC507F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5400000" flipH="1">
                <a:off x="50417" y="1715081"/>
                <a:ext cx="2286000" cy="1919970"/>
              </a:xfrm>
              <a:prstGeom prst="rect">
                <a:avLst/>
              </a:prstGeom>
            </p:spPr>
          </p:pic>
        </p:grpSp>
        <p:sp>
          <p:nvSpPr>
            <p:cNvPr id="12" name="TextBox 11">
              <a:extLst>
                <a:ext uri="{FF2B5EF4-FFF2-40B4-BE49-F238E27FC236}">
                  <a16:creationId xmlns:a16="http://schemas.microsoft.com/office/drawing/2014/main" id="{8380B73C-780F-C0FA-D25B-192B4635143F}"/>
                </a:ext>
              </a:extLst>
            </p:cNvPr>
            <p:cNvSpPr txBox="1"/>
            <p:nvPr/>
          </p:nvSpPr>
          <p:spPr>
            <a:xfrm>
              <a:off x="1769977" y="1145039"/>
              <a:ext cx="1042187" cy="400110"/>
            </a:xfrm>
            <a:prstGeom prst="rect">
              <a:avLst/>
            </a:prstGeom>
            <a:noFill/>
          </p:spPr>
          <p:txBody>
            <a:bodyPr wrap="square" rtlCol="0">
              <a:spAutoFit/>
            </a:bodyPr>
            <a:lstStyle/>
            <a:p>
              <a:pPr algn="ctr"/>
              <a:r>
                <a:rPr lang="en-US" sz="2000" b="1" dirty="0">
                  <a:solidFill>
                    <a:srgbClr val="80061A"/>
                  </a:solidFill>
                </a:rPr>
                <a:t>Healthy</a:t>
              </a:r>
            </a:p>
          </p:txBody>
        </p:sp>
      </p:grpSp>
      <p:grpSp>
        <p:nvGrpSpPr>
          <p:cNvPr id="23" name="Group 22">
            <a:extLst>
              <a:ext uri="{FF2B5EF4-FFF2-40B4-BE49-F238E27FC236}">
                <a16:creationId xmlns:a16="http://schemas.microsoft.com/office/drawing/2014/main" id="{B23922BC-14D6-C0BE-FA37-FC2BDEB378D3}"/>
              </a:ext>
            </a:extLst>
          </p:cNvPr>
          <p:cNvGrpSpPr/>
          <p:nvPr/>
        </p:nvGrpSpPr>
        <p:grpSpPr>
          <a:xfrm>
            <a:off x="253263" y="3878454"/>
            <a:ext cx="3867265" cy="2655333"/>
            <a:chOff x="380642" y="3878454"/>
            <a:chExt cx="3867265" cy="2655333"/>
          </a:xfrm>
        </p:grpSpPr>
        <p:grpSp>
          <p:nvGrpSpPr>
            <p:cNvPr id="22" name="Group 21">
              <a:extLst>
                <a:ext uri="{FF2B5EF4-FFF2-40B4-BE49-F238E27FC236}">
                  <a16:creationId xmlns:a16="http://schemas.microsoft.com/office/drawing/2014/main" id="{9E45C5B0-9355-4C9D-B279-21F2AFCC58F0}"/>
                </a:ext>
              </a:extLst>
            </p:cNvPr>
            <p:cNvGrpSpPr/>
            <p:nvPr/>
          </p:nvGrpSpPr>
          <p:grpSpPr>
            <a:xfrm>
              <a:off x="380642" y="4247786"/>
              <a:ext cx="3867265" cy="2286001"/>
              <a:chOff x="380642" y="4247786"/>
              <a:chExt cx="3867265" cy="2286001"/>
            </a:xfrm>
          </p:grpSpPr>
          <p:pic>
            <p:nvPicPr>
              <p:cNvPr id="5" name="Picture 4" descr="A screenshot of a computer screen&#10;&#10;Description automatically generated">
                <a:extLst>
                  <a:ext uri="{FF2B5EF4-FFF2-40B4-BE49-F238E27FC236}">
                    <a16:creationId xmlns:a16="http://schemas.microsoft.com/office/drawing/2014/main" id="{BDF78F50-6260-99F3-978B-C000319193F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rot="5400000" flipH="1">
                <a:off x="124414" y="4504014"/>
                <a:ext cx="2286000" cy="1773544"/>
              </a:xfrm>
              <a:prstGeom prst="rect">
                <a:avLst/>
              </a:prstGeom>
            </p:spPr>
          </p:pic>
          <p:pic>
            <p:nvPicPr>
              <p:cNvPr id="6" name="Picture 5" descr="A close-up of a mri&#10;&#10;Description automatically generated">
                <a:extLst>
                  <a:ext uri="{FF2B5EF4-FFF2-40B4-BE49-F238E27FC236}">
                    <a16:creationId xmlns:a16="http://schemas.microsoft.com/office/drawing/2014/main" id="{54511E5C-7BA0-87C9-1646-20FC0719F822}"/>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flipH="1">
                <a:off x="2275458" y="4247786"/>
                <a:ext cx="1972449" cy="2286001"/>
              </a:xfrm>
              <a:prstGeom prst="rect">
                <a:avLst/>
              </a:prstGeom>
            </p:spPr>
          </p:pic>
        </p:grpSp>
        <p:sp>
          <p:nvSpPr>
            <p:cNvPr id="13" name="TextBox 12">
              <a:extLst>
                <a:ext uri="{FF2B5EF4-FFF2-40B4-BE49-F238E27FC236}">
                  <a16:creationId xmlns:a16="http://schemas.microsoft.com/office/drawing/2014/main" id="{31429181-596A-F635-8595-45498FAB4CB9}"/>
                </a:ext>
              </a:extLst>
            </p:cNvPr>
            <p:cNvSpPr txBox="1"/>
            <p:nvPr/>
          </p:nvSpPr>
          <p:spPr>
            <a:xfrm>
              <a:off x="1793181" y="3878454"/>
              <a:ext cx="1042187" cy="400110"/>
            </a:xfrm>
            <a:prstGeom prst="rect">
              <a:avLst/>
            </a:prstGeom>
            <a:noFill/>
          </p:spPr>
          <p:txBody>
            <a:bodyPr wrap="square" rtlCol="0">
              <a:spAutoFit/>
            </a:bodyPr>
            <a:lstStyle/>
            <a:p>
              <a:pPr algn="ctr"/>
              <a:r>
                <a:rPr lang="en-US" sz="2000" b="1" dirty="0">
                  <a:solidFill>
                    <a:srgbClr val="80061A"/>
                  </a:solidFill>
                </a:rPr>
                <a:t>Injured</a:t>
              </a:r>
            </a:p>
          </p:txBody>
        </p:sp>
      </p:grpSp>
      <p:sp>
        <p:nvSpPr>
          <p:cNvPr id="2" name="Rounded Rectangle 1">
            <a:extLst>
              <a:ext uri="{FF2B5EF4-FFF2-40B4-BE49-F238E27FC236}">
                <a16:creationId xmlns:a16="http://schemas.microsoft.com/office/drawing/2014/main" id="{172DF171-0913-743D-F9F7-20FB25706590}"/>
              </a:ext>
            </a:extLst>
          </p:cNvPr>
          <p:cNvSpPr/>
          <p:nvPr/>
        </p:nvSpPr>
        <p:spPr>
          <a:xfrm>
            <a:off x="1175762" y="115653"/>
            <a:ext cx="1920240" cy="843148"/>
          </a:xfrm>
          <a:prstGeom prst="roundRect">
            <a:avLst/>
          </a:prstGeom>
          <a:solidFill>
            <a:srgbClr val="0F55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Morphology &amp; Intensity</a:t>
            </a:r>
          </a:p>
        </p:txBody>
      </p:sp>
      <p:pic>
        <p:nvPicPr>
          <p:cNvPr id="14" name="Content Placeholder 4" descr="A graph with different colored lines&#10;&#10;Description automatically generated with medium confidence">
            <a:extLst>
              <a:ext uri="{FF2B5EF4-FFF2-40B4-BE49-F238E27FC236}">
                <a16:creationId xmlns:a16="http://schemas.microsoft.com/office/drawing/2014/main" id="{BB960333-DFBB-684E-794A-50141191961C}"/>
              </a:ext>
            </a:extLst>
          </p:cNvPr>
          <p:cNvPicPr>
            <a:picLocks noGrp="1" noChangeAspect="1"/>
          </p:cNvPicPr>
          <p:nvPr>
            <p:ph sz="quarter" idx="10"/>
          </p:nvPr>
        </p:nvPicPr>
        <p:blipFill rotWithShape="1">
          <a:blip r:embed="rId6" cstate="email">
            <a:extLst>
              <a:ext uri="{28A0092B-C50C-407E-A947-70E740481C1C}">
                <a14:useLocalDpi xmlns:a14="http://schemas.microsoft.com/office/drawing/2010/main"/>
              </a:ext>
            </a:extLst>
          </a:blip>
          <a:srcRect/>
          <a:stretch/>
        </p:blipFill>
        <p:spPr>
          <a:xfrm>
            <a:off x="4337133" y="1653816"/>
            <a:ext cx="4237636" cy="2991515"/>
          </a:xfrm>
        </p:spPr>
      </p:pic>
      <p:pic>
        <p:nvPicPr>
          <p:cNvPr id="16" name="Content Placeholder 4" descr="A graph with different colored lines&#10;&#10;Description automatically generated with medium confidence">
            <a:extLst>
              <a:ext uri="{FF2B5EF4-FFF2-40B4-BE49-F238E27FC236}">
                <a16:creationId xmlns:a16="http://schemas.microsoft.com/office/drawing/2014/main" id="{12AF3188-B647-31E2-E999-088822E9E483}"/>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7809359" y="1612091"/>
            <a:ext cx="765410" cy="743298"/>
          </a:xfrm>
          <a:prstGeom prst="rect">
            <a:avLst/>
          </a:prstGeom>
        </p:spPr>
      </p:pic>
      <p:pic>
        <p:nvPicPr>
          <p:cNvPr id="17" name="Picture 16">
            <a:extLst>
              <a:ext uri="{FF2B5EF4-FFF2-40B4-BE49-F238E27FC236}">
                <a16:creationId xmlns:a16="http://schemas.microsoft.com/office/drawing/2014/main" id="{7C0652F3-9443-9C22-3849-E71D8DB2C6A1}"/>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8630855" y="1812610"/>
            <a:ext cx="3498132" cy="2656262"/>
          </a:xfrm>
          <a:prstGeom prst="rect">
            <a:avLst/>
          </a:prstGeom>
        </p:spPr>
      </p:pic>
      <p:sp>
        <p:nvSpPr>
          <p:cNvPr id="18" name="TextBox 17">
            <a:extLst>
              <a:ext uri="{FF2B5EF4-FFF2-40B4-BE49-F238E27FC236}">
                <a16:creationId xmlns:a16="http://schemas.microsoft.com/office/drawing/2014/main" id="{27B8E491-6FAC-6886-6141-3CF468DDC0D5}"/>
              </a:ext>
            </a:extLst>
          </p:cNvPr>
          <p:cNvSpPr txBox="1"/>
          <p:nvPr/>
        </p:nvSpPr>
        <p:spPr>
          <a:xfrm>
            <a:off x="4802277" y="1237637"/>
            <a:ext cx="3307349" cy="400110"/>
          </a:xfrm>
          <a:prstGeom prst="rect">
            <a:avLst/>
          </a:prstGeom>
          <a:noFill/>
        </p:spPr>
        <p:txBody>
          <a:bodyPr wrap="square" rtlCol="0">
            <a:spAutoFit/>
          </a:bodyPr>
          <a:lstStyle/>
          <a:p>
            <a:pPr algn="ctr"/>
            <a:r>
              <a:rPr lang="en-US" sz="2000" b="1" dirty="0">
                <a:solidFill>
                  <a:srgbClr val="80061A"/>
                </a:solidFill>
              </a:rPr>
              <a:t>Radar Plot of Class Features</a:t>
            </a:r>
          </a:p>
        </p:txBody>
      </p:sp>
      <p:sp>
        <p:nvSpPr>
          <p:cNvPr id="20" name="TextBox 19">
            <a:extLst>
              <a:ext uri="{FF2B5EF4-FFF2-40B4-BE49-F238E27FC236}">
                <a16:creationId xmlns:a16="http://schemas.microsoft.com/office/drawing/2014/main" id="{17C157FC-3274-F0DC-ED88-4C6914D7FB74}"/>
              </a:ext>
            </a:extLst>
          </p:cNvPr>
          <p:cNvSpPr txBox="1"/>
          <p:nvPr/>
        </p:nvSpPr>
        <p:spPr>
          <a:xfrm>
            <a:off x="8630855" y="1237637"/>
            <a:ext cx="3498131" cy="400110"/>
          </a:xfrm>
          <a:prstGeom prst="rect">
            <a:avLst/>
          </a:prstGeom>
          <a:noFill/>
        </p:spPr>
        <p:txBody>
          <a:bodyPr wrap="square" rtlCol="0">
            <a:spAutoFit/>
          </a:bodyPr>
          <a:lstStyle/>
          <a:p>
            <a:pPr algn="ctr"/>
            <a:r>
              <a:rPr lang="en-US" sz="2000" b="1" dirty="0">
                <a:solidFill>
                  <a:srgbClr val="80061A"/>
                </a:solidFill>
              </a:rPr>
              <a:t>Clustering w/ Class Features</a:t>
            </a:r>
          </a:p>
        </p:txBody>
      </p:sp>
      <p:sp>
        <p:nvSpPr>
          <p:cNvPr id="21" name="TextBox 20">
            <a:extLst>
              <a:ext uri="{FF2B5EF4-FFF2-40B4-BE49-F238E27FC236}">
                <a16:creationId xmlns:a16="http://schemas.microsoft.com/office/drawing/2014/main" id="{30A7D962-2EE8-2C47-603D-C9D0114300AA}"/>
              </a:ext>
            </a:extLst>
          </p:cNvPr>
          <p:cNvSpPr txBox="1"/>
          <p:nvPr/>
        </p:nvSpPr>
        <p:spPr>
          <a:xfrm>
            <a:off x="4721252" y="4715534"/>
            <a:ext cx="7208168" cy="1965410"/>
          </a:xfrm>
          <a:prstGeom prst="rect">
            <a:avLst/>
          </a:prstGeom>
          <a:noFill/>
        </p:spPr>
        <p:txBody>
          <a:bodyPr wrap="square" lIns="71882" tIns="35941" rIns="71882" bIns="35941" rtlCol="0">
            <a:spAutoFit/>
          </a:bodyPr>
          <a:lstStyle/>
          <a:p>
            <a:pPr algn="just">
              <a:lnSpc>
                <a:spcPct val="50000"/>
              </a:lnSpc>
            </a:pPr>
            <a:endParaRPr lang="en-US" dirty="0"/>
          </a:p>
          <a:p>
            <a:pPr algn="just"/>
            <a:r>
              <a:rPr lang="en-US" sz="2400" b="1" dirty="0">
                <a:solidFill>
                  <a:srgbClr val="0F5547"/>
                </a:solidFill>
                <a:effectLst/>
              </a:rPr>
              <a:t>Results/Comments</a:t>
            </a:r>
          </a:p>
          <a:p>
            <a:pPr marL="229613" indent="-229613" algn="just">
              <a:buFont typeface="Arial"/>
              <a:buChar char="•"/>
            </a:pPr>
            <a:r>
              <a:rPr lang="en-US" dirty="0">
                <a:effectLst/>
              </a:rPr>
              <a:t>Specified number of sub-tissues classes (n=4)</a:t>
            </a:r>
          </a:p>
          <a:p>
            <a:pPr marL="229613" indent="-229613" algn="just">
              <a:buFont typeface="Arial"/>
              <a:buChar char="•"/>
            </a:pPr>
            <a:r>
              <a:rPr lang="en-US" dirty="0">
                <a:effectLst/>
              </a:rPr>
              <a:t>Qualitative differences between healthy and injured</a:t>
            </a:r>
            <a:endParaRPr lang="en-US" baseline="30000" dirty="0">
              <a:effectLst/>
            </a:endParaRPr>
          </a:p>
          <a:p>
            <a:pPr marL="229613" indent="-229613" algn="just">
              <a:buFont typeface="Arial"/>
              <a:buChar char="•"/>
            </a:pPr>
            <a:r>
              <a:rPr lang="en-US" dirty="0">
                <a:effectLst/>
              </a:rPr>
              <a:t>Sub-tissue classification yields several parameters that can be used for clustering by study group </a:t>
            </a:r>
          </a:p>
          <a:p>
            <a:pPr marL="229613" indent="-229613" algn="just">
              <a:buFont typeface="Arial"/>
              <a:buChar char="•"/>
            </a:pPr>
            <a:r>
              <a:rPr lang="en-US" dirty="0">
                <a:effectLst/>
              </a:rPr>
              <a:t>Validation and biological interpretation of class labels?</a:t>
            </a:r>
          </a:p>
        </p:txBody>
      </p:sp>
    </p:spTree>
    <p:extLst>
      <p:ext uri="{BB962C8B-B14F-4D97-AF65-F5344CB8AC3E}">
        <p14:creationId xmlns:p14="http://schemas.microsoft.com/office/powerpoint/2010/main" val="69957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35201-AD0E-B219-64E2-3FA876303152}"/>
            </a:ext>
          </a:extLst>
        </p:cNvPr>
        <p:cNvGrpSpPr/>
        <p:nvPr/>
      </p:nvGrpSpPr>
      <p:grpSpPr>
        <a:xfrm>
          <a:off x="0" y="0"/>
          <a:ext cx="0" cy="0"/>
          <a:chOff x="0" y="0"/>
          <a:chExt cx="0" cy="0"/>
        </a:xfrm>
      </p:grpSpPr>
      <p:sp>
        <p:nvSpPr>
          <p:cNvPr id="2" name="Text Placeholder 2">
            <a:extLst>
              <a:ext uri="{FF2B5EF4-FFF2-40B4-BE49-F238E27FC236}">
                <a16:creationId xmlns:a16="http://schemas.microsoft.com/office/drawing/2014/main" id="{AD5ED840-C90A-4002-2406-DCBE7EE349C1}"/>
              </a:ext>
            </a:extLst>
          </p:cNvPr>
          <p:cNvSpPr txBox="1">
            <a:spLocks/>
          </p:cNvSpPr>
          <p:nvPr/>
        </p:nvSpPr>
        <p:spPr>
          <a:xfrm>
            <a:off x="907043" y="34725"/>
            <a:ext cx="9822331" cy="936011"/>
          </a:xfrm>
          <a:prstGeom prst="rect">
            <a:avLst/>
          </a:prstGeom>
        </p:spPr>
        <p:txBody>
          <a:bodyPr vert="horz" lIns="91440" tIns="45720" rIns="91440" bIns="45720" rtlCol="0" anchor="ctr">
            <a:noAutofit/>
          </a:bodyPr>
          <a:lstStyle>
            <a:lvl1pPr marL="0" indent="0" algn="ctr" defTabSz="457189" rtl="0" eaLnBrk="1" latinLnBrk="0" hangingPunct="1">
              <a:spcBef>
                <a:spcPct val="20000"/>
              </a:spcBef>
              <a:buFont typeface="Arial"/>
              <a:buNone/>
              <a:defRPr sz="4400" kern="1200" baseline="0">
                <a:solidFill>
                  <a:srgbClr val="80061B"/>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t>Summary of MRI-based ML</a:t>
            </a:r>
          </a:p>
        </p:txBody>
      </p:sp>
      <p:sp>
        <p:nvSpPr>
          <p:cNvPr id="3" name="Content Placeholder 1">
            <a:extLst>
              <a:ext uri="{FF2B5EF4-FFF2-40B4-BE49-F238E27FC236}">
                <a16:creationId xmlns:a16="http://schemas.microsoft.com/office/drawing/2014/main" id="{FA5A0229-BABA-2A6E-1B99-2D83017672F3}"/>
              </a:ext>
            </a:extLst>
          </p:cNvPr>
          <p:cNvSpPr>
            <a:spLocks noGrp="1"/>
          </p:cNvSpPr>
          <p:nvPr>
            <p:ph sz="quarter" idx="10"/>
          </p:nvPr>
        </p:nvSpPr>
        <p:spPr>
          <a:xfrm>
            <a:off x="221624" y="1119057"/>
            <a:ext cx="6688461" cy="5704218"/>
          </a:xfrm>
        </p:spPr>
        <p:txBody>
          <a:bodyPr>
            <a:noAutofit/>
          </a:bodyPr>
          <a:lstStyle/>
          <a:p>
            <a:pPr marL="0" indent="0">
              <a:buNone/>
            </a:pPr>
            <a:r>
              <a:rPr lang="en-US" sz="2400" b="1" dirty="0">
                <a:solidFill>
                  <a:srgbClr val="11584A"/>
                </a:solidFill>
              </a:rPr>
              <a:t>Summary</a:t>
            </a:r>
          </a:p>
          <a:p>
            <a:r>
              <a:rPr lang="en-US" sz="2000" dirty="0"/>
              <a:t>Established a ML pipeline for evaluation of MRI in PTJC </a:t>
            </a:r>
          </a:p>
          <a:p>
            <a:r>
              <a:rPr lang="en-US" sz="2000" dirty="0"/>
              <a:t>Successfully segmented capsule tissue</a:t>
            </a:r>
          </a:p>
          <a:p>
            <a:r>
              <a:rPr lang="en-US" sz="2000" dirty="0"/>
              <a:t>Employed two unbiased approaches to determine sub-tissues within the capsule</a:t>
            </a:r>
          </a:p>
          <a:p>
            <a:r>
              <a:rPr lang="en-US" sz="2000" dirty="0"/>
              <a:t>Preliminary results in classifying disease severity</a:t>
            </a:r>
          </a:p>
          <a:p>
            <a:pPr marL="0" indent="0">
              <a:buNone/>
            </a:pPr>
            <a:endParaRPr lang="en-US" sz="1100" dirty="0">
              <a:effectLst/>
            </a:endParaRPr>
          </a:p>
          <a:p>
            <a:pPr marL="0" indent="0">
              <a:buNone/>
            </a:pPr>
            <a:r>
              <a:rPr lang="en-US" sz="2400" b="1" dirty="0">
                <a:solidFill>
                  <a:srgbClr val="0F5547"/>
                </a:solidFill>
              </a:rPr>
              <a:t>Ongoing/Future Work</a:t>
            </a:r>
            <a:endParaRPr lang="en-US" sz="2400" b="1" dirty="0">
              <a:solidFill>
                <a:srgbClr val="0F5547"/>
              </a:solidFill>
              <a:effectLst/>
            </a:endParaRPr>
          </a:p>
          <a:p>
            <a:r>
              <a:rPr lang="en-US" sz="2000" dirty="0">
                <a:effectLst/>
              </a:rPr>
              <a:t>Optimize models with more data and explore different frameworks to enhance the performance of the pipeline</a:t>
            </a:r>
          </a:p>
          <a:p>
            <a:r>
              <a:rPr lang="en-US" sz="2000" dirty="0">
                <a:effectLst/>
              </a:rPr>
              <a:t>Biological interpretation of sub-tissues</a:t>
            </a:r>
          </a:p>
          <a:p>
            <a:r>
              <a:rPr lang="en-US" sz="2000" dirty="0">
                <a:effectLst/>
              </a:rPr>
              <a:t>Use models to examine other </a:t>
            </a:r>
            <a:r>
              <a:rPr lang="en-US" sz="2000" dirty="0"/>
              <a:t>tissues </a:t>
            </a:r>
            <a:r>
              <a:rPr lang="en-US" sz="2000" dirty="0">
                <a:effectLst/>
              </a:rPr>
              <a:t>in elbow PTJC (e.g., ligaments, cartilage) </a:t>
            </a:r>
          </a:p>
          <a:p>
            <a:r>
              <a:rPr lang="en-US" sz="2000" dirty="0"/>
              <a:t>Combine outcomes for histology with MR and with other metrics of our animal model</a:t>
            </a:r>
            <a:endParaRPr lang="en-US" sz="2000" dirty="0">
              <a:effectLst/>
            </a:endParaRPr>
          </a:p>
          <a:p>
            <a:endParaRPr lang="en-US" sz="2000" dirty="0"/>
          </a:p>
        </p:txBody>
      </p:sp>
      <p:pic>
        <p:nvPicPr>
          <p:cNvPr id="5" name="Picture 4">
            <a:extLst>
              <a:ext uri="{FF2B5EF4-FFF2-40B4-BE49-F238E27FC236}">
                <a16:creationId xmlns:a16="http://schemas.microsoft.com/office/drawing/2014/main" id="{E693C44C-1F50-DA1C-6310-5B96B79232E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258015" y="2052520"/>
            <a:ext cx="1706230" cy="1430891"/>
          </a:xfrm>
          <a:prstGeom prst="rect">
            <a:avLst/>
          </a:prstGeom>
        </p:spPr>
      </p:pic>
      <p:pic>
        <p:nvPicPr>
          <p:cNvPr id="4" name="Picture 3" descr="A picture containing calendar&#10;&#10;Description automatically generated">
            <a:extLst>
              <a:ext uri="{FF2B5EF4-FFF2-40B4-BE49-F238E27FC236}">
                <a16:creationId xmlns:a16="http://schemas.microsoft.com/office/drawing/2014/main" id="{E4768887-0F5B-EDBE-D290-94E810A3046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00342" y="1299227"/>
            <a:ext cx="2469055" cy="1553186"/>
          </a:xfrm>
          <a:prstGeom prst="rect">
            <a:avLst/>
          </a:prstGeom>
          <a:noFill/>
        </p:spPr>
      </p:pic>
      <p:pic>
        <p:nvPicPr>
          <p:cNvPr id="8" name="Picture 7">
            <a:extLst>
              <a:ext uri="{FF2B5EF4-FFF2-40B4-BE49-F238E27FC236}">
                <a16:creationId xmlns:a16="http://schemas.microsoft.com/office/drawing/2014/main" id="{E1A2DE5A-D84D-ADDB-061E-C60D04979EAE}"/>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a:ext>
            </a:extLst>
          </a:blip>
          <a:srcRect/>
          <a:stretch/>
        </p:blipFill>
        <p:spPr>
          <a:xfrm rot="5400000">
            <a:off x="7342524" y="5113592"/>
            <a:ext cx="1553186" cy="1709928"/>
          </a:xfrm>
          <a:prstGeom prst="rect">
            <a:avLst/>
          </a:prstGeom>
        </p:spPr>
      </p:pic>
      <p:pic>
        <p:nvPicPr>
          <p:cNvPr id="10" name="Picture 9">
            <a:extLst>
              <a:ext uri="{FF2B5EF4-FFF2-40B4-BE49-F238E27FC236}">
                <a16:creationId xmlns:a16="http://schemas.microsoft.com/office/drawing/2014/main" id="{7C63D354-E6A0-F136-A6B2-56AFE246FE1E}"/>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a:ext>
            </a:extLst>
          </a:blip>
          <a:srcRect/>
          <a:stretch/>
        </p:blipFill>
        <p:spPr>
          <a:xfrm rot="16200000">
            <a:off x="7322993" y="3433348"/>
            <a:ext cx="1592248" cy="1706229"/>
          </a:xfrm>
          <a:prstGeom prst="rect">
            <a:avLst/>
          </a:prstGeom>
        </p:spPr>
      </p:pic>
      <p:pic>
        <p:nvPicPr>
          <p:cNvPr id="11" name="Picture 10">
            <a:extLst>
              <a:ext uri="{FF2B5EF4-FFF2-40B4-BE49-F238E27FC236}">
                <a16:creationId xmlns:a16="http://schemas.microsoft.com/office/drawing/2014/main" id="{F584E6B3-3144-D290-F980-9C0D3544D54D}"/>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076297" y="3490338"/>
            <a:ext cx="2819608" cy="1592249"/>
          </a:xfrm>
          <a:prstGeom prst="rect">
            <a:avLst/>
          </a:prstGeom>
        </p:spPr>
      </p:pic>
      <p:pic>
        <p:nvPicPr>
          <p:cNvPr id="12" name="Picture 11">
            <a:extLst>
              <a:ext uri="{FF2B5EF4-FFF2-40B4-BE49-F238E27FC236}">
                <a16:creationId xmlns:a16="http://schemas.microsoft.com/office/drawing/2014/main" id="{9E2CBAD6-6ABB-5B42-05D4-AB1CFAF78D96}"/>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076297" y="5172432"/>
            <a:ext cx="2819608" cy="1592249"/>
          </a:xfrm>
          <a:prstGeom prst="rect">
            <a:avLst/>
          </a:prstGeom>
        </p:spPr>
      </p:pic>
      <p:sp>
        <p:nvSpPr>
          <p:cNvPr id="13" name="TextBox 12">
            <a:extLst>
              <a:ext uri="{FF2B5EF4-FFF2-40B4-BE49-F238E27FC236}">
                <a16:creationId xmlns:a16="http://schemas.microsoft.com/office/drawing/2014/main" id="{49ABDD71-575C-EC93-49A8-7D9CC2236FCF}"/>
              </a:ext>
            </a:extLst>
          </p:cNvPr>
          <p:cNvSpPr txBox="1"/>
          <p:nvPr/>
        </p:nvSpPr>
        <p:spPr>
          <a:xfrm rot="16200000">
            <a:off x="6432962" y="4101797"/>
            <a:ext cx="1274568" cy="369332"/>
          </a:xfrm>
          <a:prstGeom prst="rect">
            <a:avLst/>
          </a:prstGeom>
          <a:noFill/>
        </p:spPr>
        <p:txBody>
          <a:bodyPr wrap="square" rtlCol="0">
            <a:spAutoFit/>
          </a:bodyPr>
          <a:lstStyle/>
          <a:p>
            <a:pPr algn="ctr"/>
            <a:r>
              <a:rPr lang="en-US" b="1" dirty="0">
                <a:solidFill>
                  <a:srgbClr val="11584A"/>
                </a:solidFill>
              </a:rPr>
              <a:t>Healthy</a:t>
            </a:r>
          </a:p>
        </p:txBody>
      </p:sp>
      <p:sp>
        <p:nvSpPr>
          <p:cNvPr id="14" name="TextBox 13">
            <a:extLst>
              <a:ext uri="{FF2B5EF4-FFF2-40B4-BE49-F238E27FC236}">
                <a16:creationId xmlns:a16="http://schemas.microsoft.com/office/drawing/2014/main" id="{4C9489BB-547D-DAD4-CF50-9826373FF1B4}"/>
              </a:ext>
            </a:extLst>
          </p:cNvPr>
          <p:cNvSpPr txBox="1"/>
          <p:nvPr/>
        </p:nvSpPr>
        <p:spPr>
          <a:xfrm rot="16200000">
            <a:off x="6274122" y="5783890"/>
            <a:ext cx="1592249" cy="369332"/>
          </a:xfrm>
          <a:prstGeom prst="rect">
            <a:avLst/>
          </a:prstGeom>
          <a:noFill/>
        </p:spPr>
        <p:txBody>
          <a:bodyPr wrap="square" rtlCol="0">
            <a:spAutoFit/>
          </a:bodyPr>
          <a:lstStyle/>
          <a:p>
            <a:pPr algn="ctr"/>
            <a:r>
              <a:rPr lang="en-US" b="1" dirty="0">
                <a:solidFill>
                  <a:srgbClr val="11584A"/>
                </a:solidFill>
              </a:rPr>
              <a:t>Contracted</a:t>
            </a:r>
          </a:p>
        </p:txBody>
      </p:sp>
      <p:pic>
        <p:nvPicPr>
          <p:cNvPr id="17" name="Picture 16">
            <a:extLst>
              <a:ext uri="{FF2B5EF4-FFF2-40B4-BE49-F238E27FC236}">
                <a16:creationId xmlns:a16="http://schemas.microsoft.com/office/drawing/2014/main" id="{4371FC36-9292-9F1F-89B6-1B6E5718FCA4}"/>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9790622" y="1311446"/>
            <a:ext cx="2471296" cy="1746104"/>
          </a:xfrm>
          <a:prstGeom prst="rect">
            <a:avLst/>
          </a:prstGeom>
        </p:spPr>
      </p:pic>
    </p:spTree>
    <p:extLst>
      <p:ext uri="{BB962C8B-B14F-4D97-AF65-F5344CB8AC3E}">
        <p14:creationId xmlns:p14="http://schemas.microsoft.com/office/powerpoint/2010/main" val="374656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21E0D-8DBE-DC6A-77CE-07ECF5F3B3AD}"/>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DC29FDB1-72C8-34F8-12EB-5F47D8E09C3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93836" y="1222537"/>
            <a:ext cx="10350236" cy="5520126"/>
          </a:xfrm>
          <a:prstGeom prst="rect">
            <a:avLst/>
          </a:prstGeom>
        </p:spPr>
      </p:pic>
      <p:sp>
        <p:nvSpPr>
          <p:cNvPr id="3" name="Text Placeholder 2">
            <a:extLst>
              <a:ext uri="{FF2B5EF4-FFF2-40B4-BE49-F238E27FC236}">
                <a16:creationId xmlns:a16="http://schemas.microsoft.com/office/drawing/2014/main" id="{632CF83E-1053-7AC5-9E59-0297FE25B18B}"/>
              </a:ext>
            </a:extLst>
          </p:cNvPr>
          <p:cNvSpPr>
            <a:spLocks noGrp="1"/>
          </p:cNvSpPr>
          <p:nvPr>
            <p:ph type="body" sz="quarter" idx="15"/>
          </p:nvPr>
        </p:nvSpPr>
        <p:spPr>
          <a:xfrm>
            <a:off x="1184835" y="170675"/>
            <a:ext cx="9822331" cy="936011"/>
          </a:xfrm>
        </p:spPr>
        <p:txBody>
          <a:bodyPr>
            <a:normAutofit/>
          </a:bodyPr>
          <a:lstStyle/>
          <a:p>
            <a:r>
              <a:rPr lang="en-US" dirty="0"/>
              <a:t>Overall Approach Using ML</a:t>
            </a:r>
          </a:p>
        </p:txBody>
      </p:sp>
    </p:spTree>
    <p:extLst>
      <p:ext uri="{BB962C8B-B14F-4D97-AF65-F5344CB8AC3E}">
        <p14:creationId xmlns:p14="http://schemas.microsoft.com/office/powerpoint/2010/main" val="11235245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90715E-AB1B-B0AE-EB0B-711F6E3ABCC4}"/>
              </a:ext>
            </a:extLst>
          </p:cNvPr>
          <p:cNvSpPr/>
          <p:nvPr/>
        </p:nvSpPr>
        <p:spPr>
          <a:xfrm>
            <a:off x="3136152" y="6072462"/>
            <a:ext cx="1920240" cy="270706"/>
          </a:xfrm>
          <a:prstGeom prst="rect">
            <a:avLst/>
          </a:prstGeom>
          <a:solidFill>
            <a:srgbClr val="E4D2B4">
              <a:alpha val="68235"/>
            </a:srgbClr>
          </a:solidFill>
          <a:ln>
            <a:solidFill>
              <a:srgbClr val="81051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FB73247-6309-8299-EA2B-BC58BF982AB7}"/>
              </a:ext>
            </a:extLst>
          </p:cNvPr>
          <p:cNvSpPr/>
          <p:nvPr/>
        </p:nvSpPr>
        <p:spPr>
          <a:xfrm>
            <a:off x="350146" y="4610920"/>
            <a:ext cx="1924951" cy="270706"/>
          </a:xfrm>
          <a:prstGeom prst="rect">
            <a:avLst/>
          </a:prstGeom>
          <a:solidFill>
            <a:srgbClr val="E4D2B4">
              <a:alpha val="68235"/>
            </a:srgbClr>
          </a:solidFill>
          <a:ln>
            <a:solidFill>
              <a:srgbClr val="81051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5"/>
          </p:nvPr>
        </p:nvSpPr>
        <p:spPr>
          <a:xfrm>
            <a:off x="1184835" y="49640"/>
            <a:ext cx="9822331" cy="936011"/>
          </a:xfrm>
        </p:spPr>
        <p:txBody>
          <a:bodyPr anchor="ctr"/>
          <a:lstStyle/>
          <a:p>
            <a:r>
              <a:rPr lang="en-US" b="1" dirty="0"/>
              <a:t>Acknowledgements</a:t>
            </a:r>
          </a:p>
        </p:txBody>
      </p:sp>
      <p:sp>
        <p:nvSpPr>
          <p:cNvPr id="11" name="Content Placeholder 1">
            <a:extLst>
              <a:ext uri="{FF2B5EF4-FFF2-40B4-BE49-F238E27FC236}">
                <a16:creationId xmlns:a16="http://schemas.microsoft.com/office/drawing/2014/main" id="{723FCB0A-C33D-4731-B2EA-19C5ADBC8A98}"/>
              </a:ext>
            </a:extLst>
          </p:cNvPr>
          <p:cNvSpPr txBox="1">
            <a:spLocks/>
          </p:cNvSpPr>
          <p:nvPr/>
        </p:nvSpPr>
        <p:spPr>
          <a:xfrm>
            <a:off x="3143883" y="5444786"/>
            <a:ext cx="3302637" cy="945771"/>
          </a:xfrm>
          <a:prstGeom prst="rect">
            <a:avLst/>
          </a:prstGeom>
        </p:spPr>
        <p:txBody>
          <a:bodyPr vert="horz" lIns="91440" tIns="45720" rIns="91440" bIns="45720" numCol="1"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867" dirty="0"/>
              <a:t>Aaron Chamberlain, M.D.</a:t>
            </a:r>
          </a:p>
          <a:p>
            <a:pPr marL="0" indent="0">
              <a:lnSpc>
                <a:spcPct val="100000"/>
              </a:lnSpc>
              <a:spcBef>
                <a:spcPts val="0"/>
              </a:spcBef>
              <a:buNone/>
            </a:pPr>
            <a:r>
              <a:rPr lang="en-US" sz="1867" dirty="0"/>
              <a:t>Paul Cannon, M.S.</a:t>
            </a:r>
          </a:p>
          <a:p>
            <a:pPr marL="0" indent="0">
              <a:lnSpc>
                <a:spcPct val="100000"/>
              </a:lnSpc>
              <a:spcBef>
                <a:spcPts val="0"/>
              </a:spcBef>
              <a:buNone/>
            </a:pPr>
            <a:r>
              <a:rPr lang="en-US" sz="1867" dirty="0" err="1"/>
              <a:t>Bek</a:t>
            </a:r>
            <a:r>
              <a:rPr lang="en-US" sz="1867" dirty="0"/>
              <a:t> </a:t>
            </a:r>
            <a:r>
              <a:rPr lang="en-US" sz="1867" dirty="0" err="1"/>
              <a:t>Kamilov</a:t>
            </a:r>
            <a:r>
              <a:rPr lang="en-US" sz="1867" dirty="0"/>
              <a:t>, Ph.D.</a:t>
            </a:r>
          </a:p>
          <a:p>
            <a:pPr marL="0" indent="0">
              <a:lnSpc>
                <a:spcPct val="100000"/>
              </a:lnSpc>
              <a:spcBef>
                <a:spcPts val="0"/>
              </a:spcBef>
              <a:buNone/>
            </a:pPr>
            <a:r>
              <a:rPr lang="en-US" sz="1867" dirty="0"/>
              <a:t>Benjamin </a:t>
            </a:r>
            <a:r>
              <a:rPr lang="en-US" sz="1867" dirty="0" err="1"/>
              <a:t>Zmistowski</a:t>
            </a:r>
            <a:r>
              <a:rPr lang="en-US" sz="1867" dirty="0"/>
              <a:t>, M.D.</a:t>
            </a:r>
          </a:p>
        </p:txBody>
      </p:sp>
      <p:sp>
        <p:nvSpPr>
          <p:cNvPr id="14" name="Content Placeholder 1">
            <a:extLst>
              <a:ext uri="{FF2B5EF4-FFF2-40B4-BE49-F238E27FC236}">
                <a16:creationId xmlns:a16="http://schemas.microsoft.com/office/drawing/2014/main" id="{9FB465BD-8C20-4928-9C79-1CF87182BDCF}"/>
              </a:ext>
            </a:extLst>
          </p:cNvPr>
          <p:cNvSpPr txBox="1">
            <a:spLocks/>
          </p:cNvSpPr>
          <p:nvPr/>
        </p:nvSpPr>
        <p:spPr>
          <a:xfrm>
            <a:off x="341698" y="1656661"/>
            <a:ext cx="2469713" cy="5070446"/>
          </a:xfrm>
          <a:prstGeom prst="rect">
            <a:avLst/>
          </a:prstGeom>
        </p:spPr>
        <p:txBody>
          <a:bodyPr vert="horz" lIns="91440" tIns="45720" rIns="91440" bIns="45720" numCol="1"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900" dirty="0"/>
              <a:t>Ryan Castile</a:t>
            </a:r>
          </a:p>
          <a:p>
            <a:pPr marL="0" indent="0">
              <a:lnSpc>
                <a:spcPct val="100000"/>
              </a:lnSpc>
              <a:spcBef>
                <a:spcPts val="0"/>
              </a:spcBef>
              <a:buNone/>
            </a:pPr>
            <a:r>
              <a:rPr lang="en-US" sz="1900" dirty="0"/>
              <a:t>Shawn Pavey</a:t>
            </a:r>
          </a:p>
          <a:p>
            <a:pPr marL="0" indent="0">
              <a:lnSpc>
                <a:spcPct val="100000"/>
              </a:lnSpc>
              <a:spcBef>
                <a:spcPts val="0"/>
              </a:spcBef>
              <a:buNone/>
            </a:pPr>
            <a:r>
              <a:rPr lang="en-US" sz="1900" dirty="0"/>
              <a:t>Becky Reals</a:t>
            </a:r>
          </a:p>
          <a:p>
            <a:pPr marL="0" indent="0">
              <a:lnSpc>
                <a:spcPct val="100000"/>
              </a:lnSpc>
              <a:spcBef>
                <a:spcPts val="0"/>
              </a:spcBef>
              <a:buNone/>
            </a:pPr>
            <a:r>
              <a:rPr lang="en-US" sz="1900" dirty="0"/>
              <a:t>Alexander </a:t>
            </a:r>
            <a:r>
              <a:rPr lang="en-US" sz="1900" dirty="0" err="1"/>
              <a:t>Gadin</a:t>
            </a:r>
            <a:endParaRPr lang="en-US" sz="1900" dirty="0"/>
          </a:p>
          <a:p>
            <a:pPr marL="0" indent="0">
              <a:lnSpc>
                <a:spcPct val="100000"/>
              </a:lnSpc>
              <a:spcBef>
                <a:spcPts val="0"/>
              </a:spcBef>
              <a:buNone/>
            </a:pPr>
            <a:r>
              <a:rPr lang="en-US" sz="1900" dirty="0"/>
              <a:t>Genevieve Jarrell</a:t>
            </a:r>
          </a:p>
          <a:p>
            <a:pPr marL="0" indent="0">
              <a:lnSpc>
                <a:spcPct val="100000"/>
              </a:lnSpc>
              <a:spcBef>
                <a:spcPts val="0"/>
              </a:spcBef>
              <a:buNone/>
            </a:pPr>
            <a:r>
              <a:rPr lang="en-US" sz="1900" dirty="0"/>
              <a:t>Nathan </a:t>
            </a:r>
            <a:r>
              <a:rPr lang="en-US" sz="1900" dirty="0" err="1"/>
              <a:t>DeSpain</a:t>
            </a:r>
            <a:endParaRPr lang="en-US" sz="1900" dirty="0"/>
          </a:p>
          <a:p>
            <a:pPr marL="0" indent="0">
              <a:lnSpc>
                <a:spcPct val="100000"/>
              </a:lnSpc>
              <a:spcBef>
                <a:spcPts val="0"/>
              </a:spcBef>
              <a:buNone/>
            </a:pPr>
            <a:r>
              <a:rPr lang="en-US" sz="1900" dirty="0"/>
              <a:t>Sophia Miller</a:t>
            </a:r>
          </a:p>
          <a:p>
            <a:pPr marL="0" indent="0">
              <a:lnSpc>
                <a:spcPct val="100000"/>
              </a:lnSpc>
              <a:spcBef>
                <a:spcPts val="0"/>
              </a:spcBef>
              <a:buNone/>
            </a:pPr>
            <a:r>
              <a:rPr lang="en-US" sz="1900" dirty="0"/>
              <a:t>Haruna Takahashi</a:t>
            </a:r>
          </a:p>
          <a:p>
            <a:pPr marL="0" indent="0">
              <a:lnSpc>
                <a:spcPct val="100000"/>
              </a:lnSpc>
              <a:spcBef>
                <a:spcPts val="0"/>
              </a:spcBef>
              <a:buNone/>
            </a:pPr>
            <a:endParaRPr lang="en-US" sz="1900" dirty="0"/>
          </a:p>
          <a:p>
            <a:pPr marL="0" indent="0">
              <a:lnSpc>
                <a:spcPct val="100000"/>
              </a:lnSpc>
              <a:spcBef>
                <a:spcPts val="0"/>
              </a:spcBef>
              <a:buNone/>
            </a:pPr>
            <a:r>
              <a:rPr lang="en-US" sz="1900" b="1" i="1" dirty="0"/>
              <a:t>Former members:</a:t>
            </a:r>
          </a:p>
          <a:p>
            <a:pPr marL="0" indent="0">
              <a:lnSpc>
                <a:spcPct val="100000"/>
              </a:lnSpc>
              <a:spcBef>
                <a:spcPts val="0"/>
              </a:spcBef>
              <a:buNone/>
            </a:pPr>
            <a:r>
              <a:rPr lang="en-US" sz="1900" dirty="0"/>
              <a:t>Mike David, Ph.D.</a:t>
            </a:r>
          </a:p>
          <a:p>
            <a:pPr marL="0" indent="0">
              <a:lnSpc>
                <a:spcPct val="100000"/>
              </a:lnSpc>
              <a:spcBef>
                <a:spcPts val="0"/>
              </a:spcBef>
              <a:buNone/>
            </a:pPr>
            <a:r>
              <a:rPr lang="en-US" sz="1900" dirty="0"/>
              <a:t>Chelsey Dunham, Ph.D.</a:t>
            </a:r>
          </a:p>
          <a:p>
            <a:pPr marL="0" indent="0">
              <a:lnSpc>
                <a:spcPct val="100000"/>
              </a:lnSpc>
              <a:spcBef>
                <a:spcPts val="0"/>
              </a:spcBef>
              <a:buNone/>
            </a:pPr>
            <a:r>
              <a:rPr lang="en-US" sz="1900" dirty="0"/>
              <a:t>Alex Reiter, Ph.D.</a:t>
            </a:r>
          </a:p>
          <a:p>
            <a:pPr marL="0" indent="0">
              <a:lnSpc>
                <a:spcPct val="100000"/>
              </a:lnSpc>
              <a:spcBef>
                <a:spcPts val="0"/>
              </a:spcBef>
              <a:buNone/>
            </a:pPr>
            <a:r>
              <a:rPr lang="en-US" sz="1900" dirty="0"/>
              <a:t>Shikha Shah</a:t>
            </a:r>
          </a:p>
          <a:p>
            <a:pPr marL="0" indent="0">
              <a:lnSpc>
                <a:spcPct val="100000"/>
              </a:lnSpc>
              <a:spcBef>
                <a:spcPts val="0"/>
              </a:spcBef>
              <a:buNone/>
            </a:pPr>
            <a:r>
              <a:rPr lang="en-US" sz="1900" dirty="0"/>
              <a:t>Arun </a:t>
            </a:r>
            <a:r>
              <a:rPr lang="en-US" sz="1900" dirty="0" err="1"/>
              <a:t>Movva</a:t>
            </a:r>
            <a:endParaRPr lang="en-US" sz="1900" dirty="0"/>
          </a:p>
          <a:p>
            <a:pPr marL="0" indent="0">
              <a:lnSpc>
                <a:spcPct val="100000"/>
              </a:lnSpc>
              <a:spcBef>
                <a:spcPts val="0"/>
              </a:spcBef>
              <a:buNone/>
            </a:pPr>
            <a:r>
              <a:rPr lang="en-US" sz="1900" dirty="0"/>
              <a:t>Evan Bradley</a:t>
            </a:r>
          </a:p>
          <a:p>
            <a:pPr marL="0" indent="0">
              <a:lnSpc>
                <a:spcPct val="100000"/>
              </a:lnSpc>
              <a:spcBef>
                <a:spcPts val="0"/>
              </a:spcBef>
              <a:buNone/>
            </a:pPr>
            <a:r>
              <a:rPr lang="en-US" sz="1900" dirty="0"/>
              <a:t>Gustavo De Paiva</a:t>
            </a:r>
          </a:p>
          <a:p>
            <a:pPr marL="0" indent="0">
              <a:lnSpc>
                <a:spcPct val="100000"/>
              </a:lnSpc>
              <a:spcBef>
                <a:spcPts val="0"/>
              </a:spcBef>
              <a:buNone/>
            </a:pPr>
            <a:endParaRPr lang="en-US" sz="1900" dirty="0"/>
          </a:p>
          <a:p>
            <a:pPr marL="0" indent="0">
              <a:lnSpc>
                <a:spcPct val="100000"/>
              </a:lnSpc>
              <a:spcBef>
                <a:spcPts val="0"/>
              </a:spcBef>
              <a:buNone/>
            </a:pPr>
            <a:endParaRPr lang="en-US" sz="1900" dirty="0"/>
          </a:p>
          <a:p>
            <a:pPr marL="0" indent="0">
              <a:lnSpc>
                <a:spcPct val="100000"/>
              </a:lnSpc>
              <a:spcBef>
                <a:spcPts val="0"/>
              </a:spcBef>
              <a:buNone/>
            </a:pPr>
            <a:endParaRPr lang="en-US" sz="1900" dirty="0"/>
          </a:p>
          <a:p>
            <a:pPr marL="0" indent="0">
              <a:lnSpc>
                <a:spcPct val="100000"/>
              </a:lnSpc>
              <a:spcBef>
                <a:spcPts val="0"/>
              </a:spcBef>
              <a:buNone/>
            </a:pPr>
            <a:endParaRPr lang="en-US" sz="1900" b="1" dirty="0"/>
          </a:p>
        </p:txBody>
      </p:sp>
      <p:sp>
        <p:nvSpPr>
          <p:cNvPr id="4" name="TextBox 3">
            <a:extLst>
              <a:ext uri="{FF2B5EF4-FFF2-40B4-BE49-F238E27FC236}">
                <a16:creationId xmlns:a16="http://schemas.microsoft.com/office/drawing/2014/main" id="{8DA943F7-8501-A245-9319-86E19A8D5AFD}"/>
              </a:ext>
            </a:extLst>
          </p:cNvPr>
          <p:cNvSpPr txBox="1"/>
          <p:nvPr/>
        </p:nvSpPr>
        <p:spPr>
          <a:xfrm>
            <a:off x="6187286" y="5444786"/>
            <a:ext cx="2369944" cy="1241622"/>
          </a:xfrm>
          <a:prstGeom prst="rect">
            <a:avLst/>
          </a:prstGeom>
          <a:noFill/>
        </p:spPr>
        <p:txBody>
          <a:bodyPr wrap="none" rtlCol="0">
            <a:spAutoFit/>
          </a:bodyPr>
          <a:lstStyle/>
          <a:p>
            <a:r>
              <a:rPr lang="en-US" sz="1867" dirty="0" err="1"/>
              <a:t>Necat</a:t>
            </a:r>
            <a:r>
              <a:rPr lang="en-US" sz="1867" dirty="0"/>
              <a:t> </a:t>
            </a:r>
            <a:r>
              <a:rPr lang="en-US" sz="1867" dirty="0" err="1"/>
              <a:t>Havlioglu</a:t>
            </a:r>
            <a:r>
              <a:rPr lang="en-US" sz="1867" dirty="0"/>
              <a:t>, M.D.</a:t>
            </a:r>
          </a:p>
          <a:p>
            <a:r>
              <a:rPr lang="en-US" sz="1867" dirty="0"/>
              <a:t>Matt </a:t>
            </a:r>
            <a:r>
              <a:rPr lang="en-US" sz="1867" dirty="0" err="1"/>
              <a:t>Bersi</a:t>
            </a:r>
            <a:r>
              <a:rPr lang="en-US" sz="1867" dirty="0"/>
              <a:t>, Ph.D.</a:t>
            </a:r>
          </a:p>
          <a:p>
            <a:r>
              <a:rPr lang="en-US" sz="1867" dirty="0"/>
              <a:t>Gretchen Meyer, Ph.D.</a:t>
            </a:r>
          </a:p>
          <a:p>
            <a:r>
              <a:rPr lang="en-US" sz="1867" dirty="0"/>
              <a:t>Leesa Galatz, M.D.</a:t>
            </a:r>
          </a:p>
        </p:txBody>
      </p:sp>
      <p:sp>
        <p:nvSpPr>
          <p:cNvPr id="6" name="TextBox 5">
            <a:extLst>
              <a:ext uri="{FF2B5EF4-FFF2-40B4-BE49-F238E27FC236}">
                <a16:creationId xmlns:a16="http://schemas.microsoft.com/office/drawing/2014/main" id="{1E3076AD-EA61-E944-98E6-340A54AFF721}"/>
              </a:ext>
            </a:extLst>
          </p:cNvPr>
          <p:cNvSpPr txBox="1"/>
          <p:nvPr/>
        </p:nvSpPr>
        <p:spPr>
          <a:xfrm>
            <a:off x="3084787" y="4928307"/>
            <a:ext cx="1896288" cy="461665"/>
          </a:xfrm>
          <a:prstGeom prst="rect">
            <a:avLst/>
          </a:prstGeom>
          <a:noFill/>
        </p:spPr>
        <p:txBody>
          <a:bodyPr wrap="none" rtlCol="0">
            <a:spAutoFit/>
          </a:bodyPr>
          <a:lstStyle/>
          <a:p>
            <a:r>
              <a:rPr lang="en-US" sz="2400" b="1" dirty="0">
                <a:solidFill>
                  <a:srgbClr val="105749"/>
                </a:solidFill>
              </a:rPr>
              <a:t>Collaborators</a:t>
            </a:r>
          </a:p>
        </p:txBody>
      </p:sp>
      <p:sp>
        <p:nvSpPr>
          <p:cNvPr id="21" name="TextBox 20">
            <a:extLst>
              <a:ext uri="{FF2B5EF4-FFF2-40B4-BE49-F238E27FC236}">
                <a16:creationId xmlns:a16="http://schemas.microsoft.com/office/drawing/2014/main" id="{206A2B79-FB20-7944-BD15-C5AD04AEA1EC}"/>
              </a:ext>
            </a:extLst>
          </p:cNvPr>
          <p:cNvSpPr txBox="1"/>
          <p:nvPr/>
        </p:nvSpPr>
        <p:spPr>
          <a:xfrm>
            <a:off x="267777" y="1168997"/>
            <a:ext cx="1924951" cy="461665"/>
          </a:xfrm>
          <a:prstGeom prst="rect">
            <a:avLst/>
          </a:prstGeom>
          <a:noFill/>
        </p:spPr>
        <p:txBody>
          <a:bodyPr wrap="none" rtlCol="0">
            <a:spAutoFit/>
          </a:bodyPr>
          <a:lstStyle/>
          <a:p>
            <a:r>
              <a:rPr lang="en-US" sz="2400" b="1" dirty="0">
                <a:solidFill>
                  <a:srgbClr val="105749"/>
                </a:solidFill>
              </a:rPr>
              <a:t>Lab Members</a:t>
            </a:r>
          </a:p>
        </p:txBody>
      </p:sp>
      <p:cxnSp>
        <p:nvCxnSpPr>
          <p:cNvPr id="15" name="Straight Connector 14">
            <a:extLst>
              <a:ext uri="{FF2B5EF4-FFF2-40B4-BE49-F238E27FC236}">
                <a16:creationId xmlns:a16="http://schemas.microsoft.com/office/drawing/2014/main" id="{7BF9B1E5-7804-4948-9D7E-0BC3F48D09E2}"/>
              </a:ext>
            </a:extLst>
          </p:cNvPr>
          <p:cNvCxnSpPr>
            <a:cxnSpLocks/>
          </p:cNvCxnSpPr>
          <p:nvPr/>
        </p:nvCxnSpPr>
        <p:spPr>
          <a:xfrm flipV="1">
            <a:off x="376149" y="1630662"/>
            <a:ext cx="6288420" cy="14849"/>
          </a:xfrm>
          <a:prstGeom prst="line">
            <a:avLst/>
          </a:prstGeom>
          <a:ln w="28575">
            <a:solidFill>
              <a:srgbClr val="105749"/>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6CF5A73-BA61-6A4C-8B5F-EFA6F62B68C1}"/>
              </a:ext>
            </a:extLst>
          </p:cNvPr>
          <p:cNvCxnSpPr>
            <a:cxnSpLocks/>
          </p:cNvCxnSpPr>
          <p:nvPr/>
        </p:nvCxnSpPr>
        <p:spPr>
          <a:xfrm>
            <a:off x="3143883" y="5407202"/>
            <a:ext cx="8570826" cy="0"/>
          </a:xfrm>
          <a:prstGeom prst="line">
            <a:avLst/>
          </a:prstGeom>
          <a:ln w="28575">
            <a:solidFill>
              <a:srgbClr val="105749"/>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677BA41-DBB5-4841-A463-AD89315A8022}"/>
              </a:ext>
            </a:extLst>
          </p:cNvPr>
          <p:cNvSpPr txBox="1"/>
          <p:nvPr/>
        </p:nvSpPr>
        <p:spPr>
          <a:xfrm>
            <a:off x="8946210" y="5444786"/>
            <a:ext cx="2847831" cy="666977"/>
          </a:xfrm>
          <a:prstGeom prst="rect">
            <a:avLst/>
          </a:prstGeom>
          <a:noFill/>
        </p:spPr>
        <p:txBody>
          <a:bodyPr wrap="none" rtlCol="0">
            <a:spAutoFit/>
          </a:bodyPr>
          <a:lstStyle/>
          <a:p>
            <a:r>
              <a:rPr lang="en-US" sz="1867" dirty="0"/>
              <a:t>Kyle Allen, Ph.D.</a:t>
            </a:r>
          </a:p>
          <a:p>
            <a:r>
              <a:rPr lang="en-US" sz="1867" dirty="0"/>
              <a:t>Juergen Brinckmann, Ph.D.</a:t>
            </a:r>
          </a:p>
        </p:txBody>
      </p:sp>
      <p:sp>
        <p:nvSpPr>
          <p:cNvPr id="16" name="Rectangle 15">
            <a:extLst>
              <a:ext uri="{FF2B5EF4-FFF2-40B4-BE49-F238E27FC236}">
                <a16:creationId xmlns:a16="http://schemas.microsoft.com/office/drawing/2014/main" id="{BE95008A-264A-414B-81F7-1AF2AA55822A}"/>
              </a:ext>
            </a:extLst>
          </p:cNvPr>
          <p:cNvSpPr/>
          <p:nvPr/>
        </p:nvSpPr>
        <p:spPr>
          <a:xfrm>
            <a:off x="7110343" y="1675363"/>
            <a:ext cx="3259343" cy="2862322"/>
          </a:xfrm>
          <a:prstGeom prst="rect">
            <a:avLst/>
          </a:prstGeom>
        </p:spPr>
        <p:txBody>
          <a:bodyPr wrap="square">
            <a:spAutoFit/>
          </a:bodyPr>
          <a:lstStyle/>
          <a:p>
            <a:r>
              <a:rPr lang="en-US" sz="2000" dirty="0"/>
              <a:t>NIH R03 AR067504</a:t>
            </a:r>
          </a:p>
          <a:p>
            <a:r>
              <a:rPr lang="en-US" sz="2000" dirty="0"/>
              <a:t>NIH R01 AR071444</a:t>
            </a:r>
          </a:p>
          <a:p>
            <a:r>
              <a:rPr lang="en-US" sz="2000" dirty="0"/>
              <a:t>NIH P30 AR074992</a:t>
            </a:r>
          </a:p>
          <a:p>
            <a:r>
              <a:rPr lang="en-US" sz="2000" dirty="0"/>
              <a:t>NIH T32 EB018266</a:t>
            </a:r>
          </a:p>
          <a:p>
            <a:r>
              <a:rPr lang="en-US" sz="2000" dirty="0"/>
              <a:t>NIH T32 AR060719</a:t>
            </a:r>
          </a:p>
          <a:p>
            <a:r>
              <a:rPr lang="en-US" sz="2000" dirty="0"/>
              <a:t>NSF DGE 1745038</a:t>
            </a:r>
          </a:p>
          <a:p>
            <a:r>
              <a:rPr lang="en-US" sz="2000" dirty="0"/>
              <a:t>Olin Fellowship</a:t>
            </a:r>
          </a:p>
          <a:p>
            <a:r>
              <a:rPr lang="en-US" sz="2000" dirty="0"/>
              <a:t>ASES Grant</a:t>
            </a:r>
          </a:p>
          <a:p>
            <a:r>
              <a:rPr lang="en-US" sz="2000" dirty="0"/>
              <a:t>WU CRM Seed Grant</a:t>
            </a:r>
          </a:p>
        </p:txBody>
      </p:sp>
      <p:sp>
        <p:nvSpPr>
          <p:cNvPr id="17" name="TextBox 16">
            <a:extLst>
              <a:ext uri="{FF2B5EF4-FFF2-40B4-BE49-F238E27FC236}">
                <a16:creationId xmlns:a16="http://schemas.microsoft.com/office/drawing/2014/main" id="{C62435AE-223B-764E-9381-CA514BC8B52D}"/>
              </a:ext>
            </a:extLst>
          </p:cNvPr>
          <p:cNvSpPr txBox="1"/>
          <p:nvPr/>
        </p:nvSpPr>
        <p:spPr>
          <a:xfrm>
            <a:off x="7043108" y="1168997"/>
            <a:ext cx="1207382" cy="461665"/>
          </a:xfrm>
          <a:prstGeom prst="rect">
            <a:avLst/>
          </a:prstGeom>
          <a:noFill/>
        </p:spPr>
        <p:txBody>
          <a:bodyPr wrap="none" rtlCol="0">
            <a:spAutoFit/>
          </a:bodyPr>
          <a:lstStyle/>
          <a:p>
            <a:r>
              <a:rPr lang="en-US" sz="2400" b="1" dirty="0">
                <a:solidFill>
                  <a:srgbClr val="105749"/>
                </a:solidFill>
              </a:rPr>
              <a:t>Funding</a:t>
            </a:r>
          </a:p>
        </p:txBody>
      </p:sp>
      <p:cxnSp>
        <p:nvCxnSpPr>
          <p:cNvPr id="19" name="Straight Connector 18">
            <a:extLst>
              <a:ext uri="{FF2B5EF4-FFF2-40B4-BE49-F238E27FC236}">
                <a16:creationId xmlns:a16="http://schemas.microsoft.com/office/drawing/2014/main" id="{05EBEDE3-7790-6D43-8306-65E534C3FDCA}"/>
              </a:ext>
            </a:extLst>
          </p:cNvPr>
          <p:cNvCxnSpPr>
            <a:cxnSpLocks/>
          </p:cNvCxnSpPr>
          <p:nvPr/>
        </p:nvCxnSpPr>
        <p:spPr>
          <a:xfrm>
            <a:off x="7151480" y="1630662"/>
            <a:ext cx="3351706" cy="0"/>
          </a:xfrm>
          <a:prstGeom prst="line">
            <a:avLst/>
          </a:prstGeom>
          <a:ln w="28575">
            <a:solidFill>
              <a:srgbClr val="105749"/>
            </a:solidFill>
          </a:ln>
        </p:spPr>
        <p:style>
          <a:lnRef idx="1">
            <a:schemeClr val="accent1"/>
          </a:lnRef>
          <a:fillRef idx="0">
            <a:schemeClr val="accent1"/>
          </a:fillRef>
          <a:effectRef idx="0">
            <a:schemeClr val="accent1"/>
          </a:effectRef>
          <a:fontRef idx="minor">
            <a:schemeClr val="tx1"/>
          </a:fontRef>
        </p:style>
      </p:cxnSp>
      <p:pic>
        <p:nvPicPr>
          <p:cNvPr id="24" name="Picture 109" descr="http://www.fmcpaware.org/images/articleimages/Objects/NIAMS.gif">
            <a:extLst>
              <a:ext uri="{FF2B5EF4-FFF2-40B4-BE49-F238E27FC236}">
                <a16:creationId xmlns:a16="http://schemas.microsoft.com/office/drawing/2014/main" id="{03FFFA4B-19B2-394D-BDC8-66A54C4D45F3}"/>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t="57547" r="13544" b="748"/>
          <a:stretch/>
        </p:blipFill>
        <p:spPr bwMode="auto">
          <a:xfrm>
            <a:off x="9654822" y="1648193"/>
            <a:ext cx="2252119" cy="111763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WU Center of Reg Med">
            <a:extLst>
              <a:ext uri="{FF2B5EF4-FFF2-40B4-BE49-F238E27FC236}">
                <a16:creationId xmlns:a16="http://schemas.microsoft.com/office/drawing/2014/main" id="{00C35F97-D1F0-9F45-9F99-7F9A45EE7E63}"/>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439376" y="4286850"/>
            <a:ext cx="1055427" cy="1055427"/>
          </a:xfrm>
          <a:prstGeom prst="rect">
            <a:avLst/>
          </a:prstGeom>
          <a:noFill/>
          <a:ln w="19050">
            <a:noFill/>
          </a:ln>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433EE883-A5BE-9B46-8886-AC6AAACFD46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92755" y="3475065"/>
            <a:ext cx="1070748" cy="1077198"/>
          </a:xfrm>
          <a:prstGeom prst="rect">
            <a:avLst/>
          </a:prstGeom>
        </p:spPr>
      </p:pic>
      <p:pic>
        <p:nvPicPr>
          <p:cNvPr id="29" name="Picture 28">
            <a:extLst>
              <a:ext uri="{FF2B5EF4-FFF2-40B4-BE49-F238E27FC236}">
                <a16:creationId xmlns:a16="http://schemas.microsoft.com/office/drawing/2014/main" id="{470E267D-C1E3-6C4B-A7A1-9BDD2A5129E9}"/>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598182" y="2853320"/>
            <a:ext cx="2365398" cy="583465"/>
          </a:xfrm>
          <a:prstGeom prst="rect">
            <a:avLst/>
          </a:prstGeom>
        </p:spPr>
      </p:pic>
      <p:pic>
        <p:nvPicPr>
          <p:cNvPr id="2" name="Picture 1" descr="A group of people posing for a photo&#10;&#10;Description automatically generated">
            <a:extLst>
              <a:ext uri="{FF2B5EF4-FFF2-40B4-BE49-F238E27FC236}">
                <a16:creationId xmlns:a16="http://schemas.microsoft.com/office/drawing/2014/main" id="{35FCB9D9-3C34-F807-0336-EF349AC32AA9}"/>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2384231" y="1726850"/>
            <a:ext cx="4280338" cy="3142419"/>
          </a:xfrm>
          <a:prstGeom prst="rect">
            <a:avLst/>
          </a:prstGeom>
        </p:spPr>
      </p:pic>
      <p:pic>
        <p:nvPicPr>
          <p:cNvPr id="26" name="Picture 25">
            <a:extLst>
              <a:ext uri="{FF2B5EF4-FFF2-40B4-BE49-F238E27FC236}">
                <a16:creationId xmlns:a16="http://schemas.microsoft.com/office/drawing/2014/main" id="{6344E434-18B1-1E4B-92C4-2FBE0942B615}"/>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080892" y="4286850"/>
            <a:ext cx="1055427" cy="1055427"/>
          </a:xfrm>
          <a:prstGeom prst="rect">
            <a:avLst/>
          </a:prstGeom>
        </p:spPr>
      </p:pic>
    </p:spTree>
    <p:extLst>
      <p:ext uri="{BB962C8B-B14F-4D97-AF65-F5344CB8AC3E}">
        <p14:creationId xmlns:p14="http://schemas.microsoft.com/office/powerpoint/2010/main" val="2624865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1276121" y="119688"/>
            <a:ext cx="9822331" cy="936011"/>
          </a:xfrm>
        </p:spPr>
        <p:txBody>
          <a:bodyPr>
            <a:normAutofit/>
          </a:bodyPr>
          <a:lstStyle/>
          <a:p>
            <a:r>
              <a:rPr lang="en-US" sz="4800" b="1" dirty="0"/>
              <a:t>Treatment of Elbow PTJC</a:t>
            </a:r>
          </a:p>
        </p:txBody>
      </p:sp>
      <p:sp>
        <p:nvSpPr>
          <p:cNvPr id="13" name="Rectangle 12">
            <a:extLst>
              <a:ext uri="{FF2B5EF4-FFF2-40B4-BE49-F238E27FC236}">
                <a16:creationId xmlns:a16="http://schemas.microsoft.com/office/drawing/2014/main" id="{3AB6FC93-0064-2F4B-8CD5-99DCD53864F9}"/>
              </a:ext>
            </a:extLst>
          </p:cNvPr>
          <p:cNvSpPr/>
          <p:nvPr/>
        </p:nvSpPr>
        <p:spPr>
          <a:xfrm>
            <a:off x="6854976" y="6595147"/>
            <a:ext cx="5367379" cy="256545"/>
          </a:xfrm>
          <a:prstGeom prst="rect">
            <a:avLst/>
          </a:prstGeom>
        </p:spPr>
        <p:txBody>
          <a:bodyPr wrap="square">
            <a:spAutoFit/>
          </a:bodyPr>
          <a:lstStyle/>
          <a:p>
            <a:pPr algn="r"/>
            <a:r>
              <a:rPr lang="en-US" sz="1050" dirty="0"/>
              <a:t>1. </a:t>
            </a:r>
            <a:r>
              <a:rPr lang="en-US" sz="1050" dirty="0" err="1"/>
              <a:t>Myden</a:t>
            </a:r>
            <a:r>
              <a:rPr lang="en-US" sz="1050" dirty="0"/>
              <a:t> 2011. 2. Higgs+ JBJS 2012.  3. Hildebrand+ JHSA 2013.</a:t>
            </a:r>
          </a:p>
        </p:txBody>
      </p:sp>
      <p:pic>
        <p:nvPicPr>
          <p:cNvPr id="4" name="Picture 3">
            <a:extLst>
              <a:ext uri="{FF2B5EF4-FFF2-40B4-BE49-F238E27FC236}">
                <a16:creationId xmlns:a16="http://schemas.microsoft.com/office/drawing/2014/main" id="{2384FD8C-A245-104B-8355-081168B317F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204442" y="3878957"/>
            <a:ext cx="3265111" cy="2292804"/>
          </a:xfrm>
          <a:prstGeom prst="rect">
            <a:avLst/>
          </a:prstGeom>
        </p:spPr>
      </p:pic>
      <p:sp>
        <p:nvSpPr>
          <p:cNvPr id="5" name="TextBox 4">
            <a:extLst>
              <a:ext uri="{FF2B5EF4-FFF2-40B4-BE49-F238E27FC236}">
                <a16:creationId xmlns:a16="http://schemas.microsoft.com/office/drawing/2014/main" id="{FFC95117-8492-D24F-9AF4-0F0A70CE07CB}"/>
              </a:ext>
            </a:extLst>
          </p:cNvPr>
          <p:cNvSpPr txBox="1"/>
          <p:nvPr/>
        </p:nvSpPr>
        <p:spPr>
          <a:xfrm>
            <a:off x="10057162" y="6106037"/>
            <a:ext cx="1422184" cy="235898"/>
          </a:xfrm>
          <a:prstGeom prst="rect">
            <a:avLst/>
          </a:prstGeom>
          <a:noFill/>
        </p:spPr>
        <p:txBody>
          <a:bodyPr wrap="none" rtlCol="0">
            <a:spAutoFit/>
          </a:bodyPr>
          <a:lstStyle/>
          <a:p>
            <a:r>
              <a:rPr lang="en-US" sz="933" i="1" dirty="0" err="1"/>
              <a:t>Mansat</a:t>
            </a:r>
            <a:r>
              <a:rPr lang="en-US" sz="933" i="1" dirty="0"/>
              <a:t> and Morrey 2015</a:t>
            </a:r>
          </a:p>
        </p:txBody>
      </p:sp>
      <p:pic>
        <p:nvPicPr>
          <p:cNvPr id="2" name="Picture 1">
            <a:extLst>
              <a:ext uri="{FF2B5EF4-FFF2-40B4-BE49-F238E27FC236}">
                <a16:creationId xmlns:a16="http://schemas.microsoft.com/office/drawing/2014/main" id="{0C79D0EB-1DF9-8249-BCD5-7EA618A79F5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007435" y="1207656"/>
            <a:ext cx="3573649" cy="2174408"/>
          </a:xfrm>
          <a:prstGeom prst="rect">
            <a:avLst/>
          </a:prstGeom>
        </p:spPr>
      </p:pic>
      <p:sp>
        <p:nvSpPr>
          <p:cNvPr id="17" name="Content Placeholder 5">
            <a:extLst>
              <a:ext uri="{FF2B5EF4-FFF2-40B4-BE49-F238E27FC236}">
                <a16:creationId xmlns:a16="http://schemas.microsoft.com/office/drawing/2014/main" id="{2D34950C-C9AC-464D-AE22-83D88F8AB027}"/>
              </a:ext>
            </a:extLst>
          </p:cNvPr>
          <p:cNvSpPr txBox="1">
            <a:spLocks/>
          </p:cNvSpPr>
          <p:nvPr/>
        </p:nvSpPr>
        <p:spPr>
          <a:xfrm>
            <a:off x="547930" y="1290956"/>
            <a:ext cx="7260565" cy="5320544"/>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400" b="1" dirty="0">
                <a:solidFill>
                  <a:srgbClr val="105749"/>
                </a:solidFill>
              </a:rPr>
              <a:t>Conservative treatment</a:t>
            </a:r>
          </a:p>
          <a:p>
            <a:r>
              <a:rPr lang="en-US" sz="2400" dirty="0"/>
              <a:t>Physical therapy, splinting, manipulation</a:t>
            </a:r>
          </a:p>
          <a:p>
            <a:r>
              <a:rPr lang="en-US" sz="2400" dirty="0"/>
              <a:t>Helpful but often not successful</a:t>
            </a:r>
          </a:p>
          <a:p>
            <a:endParaRPr lang="en-US" sz="2133" dirty="0"/>
          </a:p>
          <a:p>
            <a:pPr marL="0" indent="0">
              <a:buNone/>
            </a:pPr>
            <a:r>
              <a:rPr lang="en-US" sz="2400" b="1" dirty="0">
                <a:solidFill>
                  <a:srgbClr val="105749"/>
                </a:solidFill>
              </a:rPr>
              <a:t>Surgical Treatment</a:t>
            </a:r>
          </a:p>
          <a:p>
            <a:r>
              <a:rPr lang="en-US" sz="2400" dirty="0"/>
              <a:t>12-15% of patients require surgical release of capsule</a:t>
            </a:r>
            <a:r>
              <a:rPr lang="en-US" sz="2400" baseline="30000" dirty="0"/>
              <a:t>1</a:t>
            </a:r>
          </a:p>
          <a:p>
            <a:pPr lvl="1"/>
            <a:r>
              <a:rPr lang="en-US" sz="2000" dirty="0"/>
              <a:t>Usually improves joint function</a:t>
            </a:r>
          </a:p>
          <a:p>
            <a:pPr lvl="1"/>
            <a:r>
              <a:rPr lang="en-US" sz="2000" dirty="0"/>
              <a:t>However, only ~50% of motion regained</a:t>
            </a:r>
            <a:r>
              <a:rPr lang="en-US" sz="2000" baseline="30000" dirty="0"/>
              <a:t>2-3</a:t>
            </a:r>
            <a:endParaRPr lang="en-US" sz="2000" baseline="30000" dirty="0">
              <a:highlight>
                <a:srgbClr val="FFFF00"/>
              </a:highlight>
            </a:endParaRPr>
          </a:p>
          <a:p>
            <a:r>
              <a:rPr lang="en-US" sz="2400" dirty="0"/>
              <a:t>Other options are debilitating</a:t>
            </a:r>
          </a:p>
          <a:p>
            <a:pPr lvl="1"/>
            <a:r>
              <a:rPr lang="en-US" sz="2000" dirty="0"/>
              <a:t>Total elbow arthroplasty and joint fusion</a:t>
            </a:r>
          </a:p>
          <a:p>
            <a:pPr lvl="1"/>
            <a:endParaRPr lang="en-US" sz="2000" dirty="0"/>
          </a:p>
          <a:p>
            <a:pPr marL="0" indent="0" algn="ctr">
              <a:buNone/>
            </a:pPr>
            <a:r>
              <a:rPr lang="en-US" sz="3200" b="1" i="1" dirty="0">
                <a:solidFill>
                  <a:srgbClr val="105749"/>
                </a:solidFill>
              </a:rPr>
              <a:t>Prevention and treatment strategies are desperately needed</a:t>
            </a:r>
          </a:p>
        </p:txBody>
      </p:sp>
      <p:sp>
        <p:nvSpPr>
          <p:cNvPr id="8" name="TextBox 7">
            <a:extLst>
              <a:ext uri="{FF2B5EF4-FFF2-40B4-BE49-F238E27FC236}">
                <a16:creationId xmlns:a16="http://schemas.microsoft.com/office/drawing/2014/main" id="{D9D2A29A-38FF-404A-B695-90F84F7C081F}"/>
              </a:ext>
            </a:extLst>
          </p:cNvPr>
          <p:cNvSpPr txBox="1"/>
          <p:nvPr/>
        </p:nvSpPr>
        <p:spPr>
          <a:xfrm>
            <a:off x="10443250" y="3327427"/>
            <a:ext cx="1128834" cy="235898"/>
          </a:xfrm>
          <a:prstGeom prst="rect">
            <a:avLst/>
          </a:prstGeom>
          <a:noFill/>
        </p:spPr>
        <p:txBody>
          <a:bodyPr wrap="none" rtlCol="0">
            <a:spAutoFit/>
          </a:bodyPr>
          <a:lstStyle/>
          <a:p>
            <a:pPr algn="r"/>
            <a:r>
              <a:rPr lang="en-US" sz="933" i="1" dirty="0"/>
              <a:t>Marinelli et al 2010</a:t>
            </a:r>
          </a:p>
        </p:txBody>
      </p:sp>
    </p:spTree>
    <p:extLst>
      <p:ext uri="{BB962C8B-B14F-4D97-AF65-F5344CB8AC3E}">
        <p14:creationId xmlns:p14="http://schemas.microsoft.com/office/powerpoint/2010/main" val="2023625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0F9A12-72BC-464C-9FBB-0BECEEC32D1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24661" y="2420116"/>
            <a:ext cx="5744744" cy="2945237"/>
          </a:xfrm>
          <a:prstGeom prst="rect">
            <a:avLst/>
          </a:prstGeom>
        </p:spPr>
      </p:pic>
      <p:sp>
        <p:nvSpPr>
          <p:cNvPr id="3" name="Text Placeholder 2"/>
          <p:cNvSpPr>
            <a:spLocks noGrp="1"/>
          </p:cNvSpPr>
          <p:nvPr>
            <p:ph type="body" sz="quarter" idx="15"/>
          </p:nvPr>
        </p:nvSpPr>
        <p:spPr>
          <a:xfrm>
            <a:off x="1634766" y="60463"/>
            <a:ext cx="8922468" cy="936011"/>
          </a:xfrm>
        </p:spPr>
        <p:txBody>
          <a:bodyPr anchor="ctr">
            <a:normAutofit/>
          </a:bodyPr>
          <a:lstStyle/>
          <a:p>
            <a:r>
              <a:rPr lang="en-US" b="1" dirty="0"/>
              <a:t>Post-Traumatic Joint Contracture</a:t>
            </a:r>
          </a:p>
        </p:txBody>
      </p:sp>
      <p:sp>
        <p:nvSpPr>
          <p:cNvPr id="17" name="Content Placeholder 5">
            <a:extLst>
              <a:ext uri="{FF2B5EF4-FFF2-40B4-BE49-F238E27FC236}">
                <a16:creationId xmlns:a16="http://schemas.microsoft.com/office/drawing/2014/main" id="{29357E24-1BDF-A44F-9863-391668CAA45B}"/>
              </a:ext>
            </a:extLst>
          </p:cNvPr>
          <p:cNvSpPr txBox="1">
            <a:spLocks/>
          </p:cNvSpPr>
          <p:nvPr/>
        </p:nvSpPr>
        <p:spPr>
          <a:xfrm>
            <a:off x="247032" y="1459974"/>
            <a:ext cx="6257285" cy="4865522"/>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189" lvl="1" indent="0">
              <a:buNone/>
            </a:pPr>
            <a:endParaRPr lang="en-US" sz="2400" baseline="30000" dirty="0"/>
          </a:p>
          <a:p>
            <a:pPr marL="0" indent="0">
              <a:buNone/>
            </a:pPr>
            <a:r>
              <a:rPr lang="en-US" sz="4000" b="1" u="sng" dirty="0">
                <a:solidFill>
                  <a:srgbClr val="105749"/>
                </a:solidFill>
              </a:rPr>
              <a:t>Objectives:</a:t>
            </a:r>
          </a:p>
          <a:p>
            <a:r>
              <a:rPr lang="en-US" sz="2800" dirty="0"/>
              <a:t>Determine etiology and progression </a:t>
            </a:r>
            <a:br>
              <a:rPr lang="en-US" sz="2800" dirty="0"/>
            </a:br>
            <a:r>
              <a:rPr lang="en-US" sz="2800" dirty="0"/>
              <a:t>of the fibrotic response</a:t>
            </a:r>
          </a:p>
          <a:p>
            <a:r>
              <a:rPr lang="en-US" sz="2800" dirty="0"/>
              <a:t>Identify tissues that contribute to </a:t>
            </a:r>
            <a:br>
              <a:rPr lang="en-US" sz="2800" dirty="0"/>
            </a:br>
            <a:r>
              <a:rPr lang="en-US" sz="2800" dirty="0"/>
              <a:t>motion loss</a:t>
            </a:r>
          </a:p>
          <a:p>
            <a:r>
              <a:rPr lang="en-US" sz="2800" dirty="0"/>
              <a:t>Develop treatment strategies to reduce </a:t>
            </a:r>
            <a:br>
              <a:rPr lang="en-US" sz="2800" dirty="0"/>
            </a:br>
            <a:r>
              <a:rPr lang="en-US" sz="2800" dirty="0"/>
              <a:t>or prevent functional impact of PTJC</a:t>
            </a:r>
          </a:p>
          <a:p>
            <a:r>
              <a:rPr lang="en-US" sz="2800" dirty="0"/>
              <a:t>Leverage results from preclinical studies </a:t>
            </a:r>
            <a:br>
              <a:rPr lang="en-US" sz="2800" dirty="0"/>
            </a:br>
            <a:r>
              <a:rPr lang="en-US" sz="2800" dirty="0"/>
              <a:t>to inform clinical approaches to PTJC</a:t>
            </a:r>
          </a:p>
        </p:txBody>
      </p:sp>
    </p:spTree>
    <p:extLst>
      <p:ext uri="{BB962C8B-B14F-4D97-AF65-F5344CB8AC3E}">
        <p14:creationId xmlns:p14="http://schemas.microsoft.com/office/powerpoint/2010/main" val="212325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066AC8-3603-44CB-A0CA-830B25B0A808}"/>
              </a:ext>
            </a:extLst>
          </p:cNvPr>
          <p:cNvSpPr>
            <a:spLocks noGrp="1"/>
          </p:cNvSpPr>
          <p:nvPr>
            <p:ph sz="quarter" idx="10"/>
          </p:nvPr>
        </p:nvSpPr>
        <p:spPr>
          <a:xfrm>
            <a:off x="1972151" y="1108527"/>
            <a:ext cx="8247698" cy="5249762"/>
          </a:xfrm>
        </p:spPr>
        <p:txBody>
          <a:bodyPr>
            <a:noAutofit/>
          </a:bodyPr>
          <a:lstStyle/>
          <a:p>
            <a:pPr marL="347472" indent="-347472">
              <a:spcBef>
                <a:spcPts val="0"/>
              </a:spcBef>
            </a:pPr>
            <a:r>
              <a:rPr lang="en-US" sz="2000" dirty="0"/>
              <a:t>Developed the </a:t>
            </a:r>
            <a:r>
              <a:rPr lang="en-US" sz="2000" u="sng" dirty="0"/>
              <a:t>first</a:t>
            </a:r>
            <a:r>
              <a:rPr lang="en-US" sz="2000" dirty="0"/>
              <a:t> animal model of persistent post-traumatic elbow contracture which mimics the human condition</a:t>
            </a:r>
            <a:endParaRPr lang="en-US" sz="2000" baseline="30000" dirty="0"/>
          </a:p>
          <a:p>
            <a:pPr marL="347472" indent="-347472">
              <a:spcBef>
                <a:spcPts val="0"/>
              </a:spcBef>
              <a:buNone/>
              <a:tabLst>
                <a:tab pos="344488" algn="l"/>
              </a:tabLst>
            </a:pPr>
            <a:r>
              <a:rPr lang="en-US" sz="1600" i="1" baseline="30000" dirty="0"/>
              <a:t>	</a:t>
            </a:r>
            <a:r>
              <a:rPr lang="en-US" sz="1400" i="1" dirty="0"/>
              <a:t>(Lake+ JOR 2016, Dunham+ JSES 2017, Dunham+ JBME 2017)</a:t>
            </a:r>
          </a:p>
          <a:p>
            <a:pPr marL="347472" indent="-347472">
              <a:spcBef>
                <a:spcPts val="0"/>
              </a:spcBef>
            </a:pPr>
            <a:r>
              <a:rPr lang="en-US" sz="2000" dirty="0"/>
              <a:t>Identified the soft tissues which contribute to persistent elbow contracture</a:t>
            </a:r>
            <a:endParaRPr lang="en-US" sz="2000" baseline="30000" dirty="0"/>
          </a:p>
          <a:p>
            <a:pPr marL="347472" indent="-347472">
              <a:spcBef>
                <a:spcPts val="0"/>
              </a:spcBef>
              <a:buNone/>
              <a:tabLst>
                <a:tab pos="344488" algn="l"/>
              </a:tabLst>
            </a:pPr>
            <a:r>
              <a:rPr lang="en-US" sz="1600" i="1" dirty="0"/>
              <a:t>	</a:t>
            </a:r>
            <a:r>
              <a:rPr lang="en-US" sz="1400" i="1" dirty="0"/>
              <a:t>(Dunham+ JBJS 2019)</a:t>
            </a:r>
            <a:endParaRPr lang="en-US" sz="1400" i="1" baseline="30000" dirty="0"/>
          </a:p>
          <a:p>
            <a:pPr>
              <a:spcBef>
                <a:spcPts val="0"/>
              </a:spcBef>
            </a:pPr>
            <a:endParaRPr lang="en-US" sz="2000" dirty="0"/>
          </a:p>
        </p:txBody>
      </p:sp>
      <p:sp>
        <p:nvSpPr>
          <p:cNvPr id="5" name="Text Placeholder 3">
            <a:extLst>
              <a:ext uri="{FF2B5EF4-FFF2-40B4-BE49-F238E27FC236}">
                <a16:creationId xmlns:a16="http://schemas.microsoft.com/office/drawing/2014/main" id="{46646765-7749-49A0-9B32-74CD302BAA9B}"/>
              </a:ext>
            </a:extLst>
          </p:cNvPr>
          <p:cNvSpPr>
            <a:spLocks noGrp="1"/>
          </p:cNvSpPr>
          <p:nvPr>
            <p:ph type="body" sz="quarter" idx="15"/>
          </p:nvPr>
        </p:nvSpPr>
        <p:spPr>
          <a:xfrm>
            <a:off x="2860217" y="96309"/>
            <a:ext cx="6471567" cy="859848"/>
          </a:xfrm>
        </p:spPr>
        <p:txBody>
          <a:bodyPr anchor="ctr">
            <a:normAutofit/>
          </a:bodyPr>
          <a:lstStyle/>
          <a:p>
            <a:r>
              <a:rPr lang="en-US" b="1" dirty="0"/>
              <a:t>Preclinical Model of PTJC</a:t>
            </a:r>
          </a:p>
        </p:txBody>
      </p:sp>
      <p:sp>
        <p:nvSpPr>
          <p:cNvPr id="8" name="TextBox 7">
            <a:extLst>
              <a:ext uri="{FF2B5EF4-FFF2-40B4-BE49-F238E27FC236}">
                <a16:creationId xmlns:a16="http://schemas.microsoft.com/office/drawing/2014/main" id="{E38BC19B-1ED1-EC41-A8BE-6F1EE71941ED}"/>
              </a:ext>
            </a:extLst>
          </p:cNvPr>
          <p:cNvSpPr txBox="1"/>
          <p:nvPr/>
        </p:nvSpPr>
        <p:spPr>
          <a:xfrm>
            <a:off x="10824360" y="4118491"/>
            <a:ext cx="1445231" cy="646331"/>
          </a:xfrm>
          <a:prstGeom prst="rect">
            <a:avLst/>
          </a:prstGeom>
          <a:noFill/>
          <a:ln>
            <a:noFill/>
          </a:ln>
        </p:spPr>
        <p:txBody>
          <a:bodyPr wrap="square" rtlCol="0">
            <a:spAutoFit/>
          </a:bodyPr>
          <a:lstStyle/>
          <a:p>
            <a:pPr algn="ctr"/>
            <a:r>
              <a:rPr lang="en-US" sz="2000" b="1" dirty="0">
                <a:cs typeface="Times New Roman" panose="02020603050405020304" pitchFamily="18" charset="0"/>
              </a:rPr>
              <a:t>* </a:t>
            </a:r>
            <a:r>
              <a:rPr lang="en-US" sz="1600" b="1" dirty="0">
                <a:cs typeface="Times New Roman" panose="02020603050405020304" pitchFamily="18" charset="0"/>
              </a:rPr>
              <a:t>= different from control</a:t>
            </a:r>
            <a:endParaRPr lang="en-US" sz="1600" b="1" dirty="0"/>
          </a:p>
        </p:txBody>
      </p:sp>
      <p:sp>
        <p:nvSpPr>
          <p:cNvPr id="9" name="Rectangle 8">
            <a:extLst>
              <a:ext uri="{FF2B5EF4-FFF2-40B4-BE49-F238E27FC236}">
                <a16:creationId xmlns:a16="http://schemas.microsoft.com/office/drawing/2014/main" id="{F1D1C61A-A04F-8649-8EB1-2CE40813FA0A}"/>
              </a:ext>
            </a:extLst>
          </p:cNvPr>
          <p:cNvSpPr/>
          <p:nvPr/>
        </p:nvSpPr>
        <p:spPr>
          <a:xfrm>
            <a:off x="4407688" y="2844701"/>
            <a:ext cx="904974" cy="4737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7C79BB0-E6E4-6748-80F8-322439811E77}"/>
              </a:ext>
            </a:extLst>
          </p:cNvPr>
          <p:cNvSpPr/>
          <p:nvPr/>
        </p:nvSpPr>
        <p:spPr>
          <a:xfrm>
            <a:off x="6695472" y="6593318"/>
            <a:ext cx="5531253" cy="253916"/>
          </a:xfrm>
          <a:prstGeom prst="rect">
            <a:avLst/>
          </a:prstGeom>
        </p:spPr>
        <p:txBody>
          <a:bodyPr wrap="square">
            <a:spAutoFit/>
          </a:bodyPr>
          <a:lstStyle/>
          <a:p>
            <a:pPr algn="r"/>
            <a:r>
              <a:rPr lang="en-US" sz="1050" baseline="30000" dirty="0">
                <a:ea typeface="Times New Roman" panose="02020603050405020304" pitchFamily="18" charset="0"/>
              </a:rPr>
              <a:t>1</a:t>
            </a:r>
            <a:r>
              <a:rPr lang="en-US" sz="1050" dirty="0">
                <a:ea typeface="Times New Roman" panose="02020603050405020304" pitchFamily="18" charset="0"/>
              </a:rPr>
              <a:t>Lake+ JOR 2016; </a:t>
            </a:r>
            <a:r>
              <a:rPr lang="en-US" sz="1050" baseline="30000" dirty="0">
                <a:ea typeface="Times New Roman" panose="02020603050405020304" pitchFamily="18" charset="0"/>
              </a:rPr>
              <a:t>2</a:t>
            </a:r>
            <a:r>
              <a:rPr lang="en-US" sz="1050" dirty="0">
                <a:ea typeface="Times New Roman" panose="02020603050405020304" pitchFamily="18" charset="0"/>
              </a:rPr>
              <a:t>Dunham+ JSES 2017; </a:t>
            </a:r>
            <a:r>
              <a:rPr lang="en-US" sz="1050" baseline="30000" dirty="0">
                <a:ea typeface="Times New Roman" panose="02020603050405020304" pitchFamily="18" charset="0"/>
              </a:rPr>
              <a:t>3</a:t>
            </a:r>
            <a:r>
              <a:rPr lang="en-US" sz="1050" dirty="0">
                <a:ea typeface="Times New Roman" panose="02020603050405020304" pitchFamily="18" charset="0"/>
              </a:rPr>
              <a:t>Dunham+ COOR 2018; </a:t>
            </a:r>
            <a:r>
              <a:rPr lang="en-US" sz="1050" baseline="30000" dirty="0">
                <a:ea typeface="Times New Roman" panose="02020603050405020304" pitchFamily="18" charset="0"/>
              </a:rPr>
              <a:t>4</a:t>
            </a:r>
            <a:r>
              <a:rPr lang="en-US" sz="1050" dirty="0">
                <a:ea typeface="Times New Roman" panose="02020603050405020304" pitchFamily="18" charset="0"/>
              </a:rPr>
              <a:t>Dunham+ JBJS 2019</a:t>
            </a:r>
            <a:endParaRPr lang="en-US" sz="1050" dirty="0"/>
          </a:p>
        </p:txBody>
      </p:sp>
      <p:pic>
        <p:nvPicPr>
          <p:cNvPr id="11" name="elbow_cropped_4Xspeed">
            <a:hlinkClick r:id="" action="ppaction://media"/>
            <a:extLst>
              <a:ext uri="{FF2B5EF4-FFF2-40B4-BE49-F238E27FC236}">
                <a16:creationId xmlns:a16="http://schemas.microsoft.com/office/drawing/2014/main" id="{5382EF76-FB6D-1640-85ED-C552AF63083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7194" t="1460" r="4050" b="6411"/>
          <a:stretch/>
        </p:blipFill>
        <p:spPr>
          <a:xfrm rot="16200000">
            <a:off x="1944467" y="3157114"/>
            <a:ext cx="3314381" cy="3047647"/>
          </a:xfrm>
          <a:prstGeom prst="rect">
            <a:avLst/>
          </a:prstGeom>
        </p:spPr>
      </p:pic>
      <p:sp>
        <p:nvSpPr>
          <p:cNvPr id="12" name="TextBox 11">
            <a:extLst>
              <a:ext uri="{FF2B5EF4-FFF2-40B4-BE49-F238E27FC236}">
                <a16:creationId xmlns:a16="http://schemas.microsoft.com/office/drawing/2014/main" id="{37C1B4F1-B5DA-9749-AA43-0093EE1D534B}"/>
              </a:ext>
            </a:extLst>
          </p:cNvPr>
          <p:cNvSpPr txBox="1"/>
          <p:nvPr/>
        </p:nvSpPr>
        <p:spPr>
          <a:xfrm flipH="1">
            <a:off x="2264813" y="4658847"/>
            <a:ext cx="678213" cy="490915"/>
          </a:xfrm>
          <a:prstGeom prst="rect">
            <a:avLst/>
          </a:prstGeom>
          <a:solidFill>
            <a:schemeClr val="bg1">
              <a:alpha val="70000"/>
            </a:schemeClr>
          </a:solidFill>
        </p:spPr>
        <p:txBody>
          <a:bodyPr vert="horz" wrap="none" lIns="91440" tIns="45720" rIns="91440" bIns="45720" rtlCol="0" anchor="ctr">
            <a:noAutofit/>
          </a:bodyPr>
          <a:lstStyle/>
          <a:p>
            <a:pPr algn="ctr"/>
            <a:r>
              <a:rPr lang="en-US" sz="1600" b="1" dirty="0"/>
              <a:t>Ulna/</a:t>
            </a:r>
          </a:p>
          <a:p>
            <a:pPr algn="ctr"/>
            <a:r>
              <a:rPr lang="en-US" sz="1600" b="1" dirty="0"/>
              <a:t>Radius</a:t>
            </a:r>
          </a:p>
        </p:txBody>
      </p:sp>
      <p:sp>
        <p:nvSpPr>
          <p:cNvPr id="13" name="TextBox 12">
            <a:extLst>
              <a:ext uri="{FF2B5EF4-FFF2-40B4-BE49-F238E27FC236}">
                <a16:creationId xmlns:a16="http://schemas.microsoft.com/office/drawing/2014/main" id="{9EF47454-87A6-F44E-A697-79A1280B8A8C}"/>
              </a:ext>
            </a:extLst>
          </p:cNvPr>
          <p:cNvSpPr txBox="1"/>
          <p:nvPr/>
        </p:nvSpPr>
        <p:spPr>
          <a:xfrm flipH="1">
            <a:off x="3909097" y="5110188"/>
            <a:ext cx="671287" cy="252902"/>
          </a:xfrm>
          <a:prstGeom prst="rect">
            <a:avLst/>
          </a:prstGeom>
          <a:solidFill>
            <a:schemeClr val="bg1">
              <a:alpha val="70000"/>
            </a:schemeClr>
          </a:solidFill>
        </p:spPr>
        <p:txBody>
          <a:bodyPr vert="horz" wrap="none" lIns="91440" tIns="45720" rIns="91440" bIns="45720" rtlCol="0" anchor="ctr">
            <a:noAutofit/>
          </a:bodyPr>
          <a:lstStyle/>
          <a:p>
            <a:pPr algn="ctr"/>
            <a:r>
              <a:rPr lang="en-US" sz="1600" b="1" dirty="0"/>
              <a:t>Elbow</a:t>
            </a:r>
          </a:p>
        </p:txBody>
      </p:sp>
      <p:sp>
        <p:nvSpPr>
          <p:cNvPr id="14" name="Arc 13">
            <a:extLst>
              <a:ext uri="{FF2B5EF4-FFF2-40B4-BE49-F238E27FC236}">
                <a16:creationId xmlns:a16="http://schemas.microsoft.com/office/drawing/2014/main" id="{2655A49D-D067-9D4D-8531-F5CD125744AC}"/>
              </a:ext>
            </a:extLst>
          </p:cNvPr>
          <p:cNvSpPr/>
          <p:nvPr/>
        </p:nvSpPr>
        <p:spPr>
          <a:xfrm>
            <a:off x="2644749" y="3752353"/>
            <a:ext cx="2134815" cy="2011680"/>
          </a:xfrm>
          <a:prstGeom prst="arc">
            <a:avLst>
              <a:gd name="adj1" fmla="val 16209319"/>
              <a:gd name="adj2" fmla="val 20268561"/>
            </a:avLst>
          </a:prstGeom>
          <a:ln>
            <a:solidFill>
              <a:srgbClr val="80061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5DEEAB38-B263-5B42-B207-5D1592E4B031}"/>
              </a:ext>
            </a:extLst>
          </p:cNvPr>
          <p:cNvSpPr txBox="1"/>
          <p:nvPr/>
        </p:nvSpPr>
        <p:spPr>
          <a:xfrm flipH="1">
            <a:off x="3395619" y="3410480"/>
            <a:ext cx="879974" cy="279889"/>
          </a:xfrm>
          <a:prstGeom prst="rect">
            <a:avLst/>
          </a:prstGeom>
          <a:solidFill>
            <a:schemeClr val="bg1">
              <a:alpha val="70000"/>
            </a:schemeClr>
          </a:solidFill>
        </p:spPr>
        <p:txBody>
          <a:bodyPr vert="horz" wrap="none" lIns="91440" tIns="45720" rIns="91440" bIns="45720" rtlCol="0" anchor="ctr">
            <a:noAutofit/>
          </a:bodyPr>
          <a:lstStyle/>
          <a:p>
            <a:pPr algn="ctr"/>
            <a:r>
              <a:rPr lang="en-US" sz="1600" b="1" dirty="0"/>
              <a:t>Humerus</a:t>
            </a:r>
          </a:p>
        </p:txBody>
      </p:sp>
      <p:sp>
        <p:nvSpPr>
          <p:cNvPr id="16" name="Arc 15">
            <a:extLst>
              <a:ext uri="{FF2B5EF4-FFF2-40B4-BE49-F238E27FC236}">
                <a16:creationId xmlns:a16="http://schemas.microsoft.com/office/drawing/2014/main" id="{5E338695-92F3-1F45-8646-9B098F68BF10}"/>
              </a:ext>
            </a:extLst>
          </p:cNvPr>
          <p:cNvSpPr/>
          <p:nvPr/>
        </p:nvSpPr>
        <p:spPr>
          <a:xfrm>
            <a:off x="2646784" y="3752353"/>
            <a:ext cx="2134815" cy="2011680"/>
          </a:xfrm>
          <a:prstGeom prst="arc">
            <a:avLst>
              <a:gd name="adj1" fmla="val 13252087"/>
              <a:gd name="adj2" fmla="val 16254528"/>
            </a:avLst>
          </a:prstGeom>
          <a:ln>
            <a:solidFill>
              <a:srgbClr val="80061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66EA7DEE-2FAA-4544-BA11-9DB1192EE7B6}"/>
              </a:ext>
            </a:extLst>
          </p:cNvPr>
          <p:cNvSpPr/>
          <p:nvPr/>
        </p:nvSpPr>
        <p:spPr>
          <a:xfrm>
            <a:off x="2651331" y="3752271"/>
            <a:ext cx="2134815" cy="2011680"/>
          </a:xfrm>
          <a:prstGeom prst="arc">
            <a:avLst>
              <a:gd name="adj1" fmla="val 13183937"/>
              <a:gd name="adj2" fmla="val 20251764"/>
            </a:avLst>
          </a:prstGeom>
          <a:solidFill>
            <a:srgbClr val="80061B">
              <a:alpha val="50000"/>
            </a:srgbClr>
          </a:solidFill>
          <a:ln>
            <a:solidFill>
              <a:srgbClr val="80061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282D23A2-4925-3945-9A11-816D587DF13B}"/>
              </a:ext>
            </a:extLst>
          </p:cNvPr>
          <p:cNvSpPr txBox="1"/>
          <p:nvPr/>
        </p:nvSpPr>
        <p:spPr>
          <a:xfrm flipH="1">
            <a:off x="3374126" y="4058624"/>
            <a:ext cx="879974" cy="279889"/>
          </a:xfrm>
          <a:prstGeom prst="rect">
            <a:avLst/>
          </a:prstGeom>
          <a:noFill/>
        </p:spPr>
        <p:txBody>
          <a:bodyPr vert="horz" wrap="none" lIns="91440" tIns="45720" rIns="91440" bIns="45720" rtlCol="0" anchor="ctr">
            <a:noAutofit/>
          </a:bodyPr>
          <a:lstStyle/>
          <a:p>
            <a:pPr algn="ctr"/>
            <a:r>
              <a:rPr lang="en-US" sz="1600" b="1" dirty="0">
                <a:solidFill>
                  <a:schemeClr val="bg1"/>
                </a:solidFill>
              </a:rPr>
              <a:t>Total ROM</a:t>
            </a:r>
          </a:p>
        </p:txBody>
      </p:sp>
      <p:sp>
        <p:nvSpPr>
          <p:cNvPr id="3" name="TextBox 2">
            <a:extLst>
              <a:ext uri="{FF2B5EF4-FFF2-40B4-BE49-F238E27FC236}">
                <a16:creationId xmlns:a16="http://schemas.microsoft.com/office/drawing/2014/main" id="{BB702A74-31CE-DC47-ABBE-4CC85042F1B6}"/>
              </a:ext>
            </a:extLst>
          </p:cNvPr>
          <p:cNvSpPr txBox="1"/>
          <p:nvPr/>
        </p:nvSpPr>
        <p:spPr>
          <a:xfrm>
            <a:off x="942975" y="6486525"/>
            <a:ext cx="0" cy="0"/>
          </a:xfrm>
          <a:prstGeom prst="rect">
            <a:avLst/>
          </a:prstGeom>
        </p:spPr>
        <p:txBody>
          <a:bodyPr vert="horz" wrap="none" lIns="91440" tIns="45720" rIns="91440" bIns="45720" rtlCol="0" anchor="ctr">
            <a:noAutofit/>
          </a:bodyPr>
          <a:lstStyle/>
          <a:p>
            <a:endParaRPr lang="en-US" sz="4200" b="1" dirty="0">
              <a:solidFill>
                <a:srgbClr val="80061B"/>
              </a:solidFill>
            </a:endParaRPr>
          </a:p>
        </p:txBody>
      </p:sp>
      <p:pic>
        <p:nvPicPr>
          <p:cNvPr id="4" name="Picture 3">
            <a:extLst>
              <a:ext uri="{FF2B5EF4-FFF2-40B4-BE49-F238E27FC236}">
                <a16:creationId xmlns:a16="http://schemas.microsoft.com/office/drawing/2014/main" id="{731CE9EA-F89D-88A1-D10E-268F715EF2F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147739" y="1407681"/>
            <a:ext cx="1493922" cy="1493922"/>
          </a:xfrm>
          <a:prstGeom prst="rect">
            <a:avLst/>
          </a:prstGeom>
        </p:spPr>
      </p:pic>
      <p:sp>
        <p:nvSpPr>
          <p:cNvPr id="19" name="TextBox 18">
            <a:extLst>
              <a:ext uri="{FF2B5EF4-FFF2-40B4-BE49-F238E27FC236}">
                <a16:creationId xmlns:a16="http://schemas.microsoft.com/office/drawing/2014/main" id="{0E7FE8B1-CBEF-4406-8062-50065537D84C}"/>
              </a:ext>
            </a:extLst>
          </p:cNvPr>
          <p:cNvSpPr txBox="1"/>
          <p:nvPr/>
        </p:nvSpPr>
        <p:spPr>
          <a:xfrm>
            <a:off x="9887070" y="1255391"/>
            <a:ext cx="2015260" cy="256104"/>
          </a:xfrm>
          <a:prstGeom prst="rect">
            <a:avLst/>
          </a:prstGeom>
        </p:spPr>
        <p:txBody>
          <a:bodyPr vert="horz" wrap="square" lIns="91440" tIns="45720" rIns="91440" bIns="45720" rtlCol="0" anchor="ctr">
            <a:noAutofit/>
          </a:bodyPr>
          <a:lstStyle/>
          <a:p>
            <a:pPr algn="ctr"/>
            <a:r>
              <a:rPr lang="en-US" sz="2000" b="1" i="1" dirty="0"/>
              <a:t>Long-Evans Rat</a:t>
            </a:r>
          </a:p>
        </p:txBody>
      </p:sp>
      <p:pic>
        <p:nvPicPr>
          <p:cNvPr id="20" name="Picture 19">
            <a:extLst>
              <a:ext uri="{FF2B5EF4-FFF2-40B4-BE49-F238E27FC236}">
                <a16:creationId xmlns:a16="http://schemas.microsoft.com/office/drawing/2014/main" id="{8A5F12E2-BBA6-27CF-1EF7-995C1FA3DB64}"/>
              </a:ext>
            </a:extLst>
          </p:cNvPr>
          <p:cNvPicPr>
            <a:picLocks noChangeAspect="1"/>
          </p:cNvPicPr>
          <p:nvPr/>
        </p:nvPicPr>
        <p:blipFill>
          <a:blip r:embed="rId7"/>
          <a:stretch>
            <a:fillRect/>
          </a:stretch>
        </p:blipFill>
        <p:spPr>
          <a:xfrm>
            <a:off x="5423401" y="3076232"/>
            <a:ext cx="5641652" cy="2930671"/>
          </a:xfrm>
          <a:prstGeom prst="rect">
            <a:avLst/>
          </a:prstGeom>
        </p:spPr>
      </p:pic>
      <p:grpSp>
        <p:nvGrpSpPr>
          <p:cNvPr id="6" name="Group 5">
            <a:extLst>
              <a:ext uri="{FF2B5EF4-FFF2-40B4-BE49-F238E27FC236}">
                <a16:creationId xmlns:a16="http://schemas.microsoft.com/office/drawing/2014/main" id="{C35BBB64-03F4-D6A8-F2E2-503F3910AFF3}"/>
              </a:ext>
            </a:extLst>
          </p:cNvPr>
          <p:cNvGrpSpPr/>
          <p:nvPr/>
        </p:nvGrpSpPr>
        <p:grpSpPr>
          <a:xfrm>
            <a:off x="1270333" y="2292282"/>
            <a:ext cx="9651335" cy="2776891"/>
            <a:chOff x="1384301" y="2271349"/>
            <a:chExt cx="9651335" cy="2776891"/>
          </a:xfrm>
        </p:grpSpPr>
        <p:grpSp>
          <p:nvGrpSpPr>
            <p:cNvPr id="7" name="Group 6">
              <a:extLst>
                <a:ext uri="{FF2B5EF4-FFF2-40B4-BE49-F238E27FC236}">
                  <a16:creationId xmlns:a16="http://schemas.microsoft.com/office/drawing/2014/main" id="{CFA3D515-17F0-DB56-3ACF-60A556E17D03}"/>
                </a:ext>
              </a:extLst>
            </p:cNvPr>
            <p:cNvGrpSpPr/>
            <p:nvPr/>
          </p:nvGrpSpPr>
          <p:grpSpPr>
            <a:xfrm>
              <a:off x="1384301" y="2711927"/>
              <a:ext cx="5562977" cy="2265067"/>
              <a:chOff x="3640314" y="2520259"/>
              <a:chExt cx="5562977" cy="2265067"/>
            </a:xfrm>
          </p:grpSpPr>
          <p:pic>
            <p:nvPicPr>
              <p:cNvPr id="24" name="Picture 23">
                <a:extLst>
                  <a:ext uri="{FF2B5EF4-FFF2-40B4-BE49-F238E27FC236}">
                    <a16:creationId xmlns:a16="http://schemas.microsoft.com/office/drawing/2014/main" id="{CD432E62-7C5C-F6BE-4D6D-4990FC4BB721}"/>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3640314" y="2520259"/>
                <a:ext cx="5562977" cy="2265067"/>
              </a:xfrm>
              <a:prstGeom prst="rect">
                <a:avLst/>
              </a:prstGeom>
              <a:ln>
                <a:noFill/>
              </a:ln>
            </p:spPr>
          </p:pic>
          <p:sp>
            <p:nvSpPr>
              <p:cNvPr id="25" name="Rectangle 24">
                <a:extLst>
                  <a:ext uri="{FF2B5EF4-FFF2-40B4-BE49-F238E27FC236}">
                    <a16:creationId xmlns:a16="http://schemas.microsoft.com/office/drawing/2014/main" id="{890E7074-5E5E-779F-3F22-5B353D03CE6F}"/>
                  </a:ext>
                </a:extLst>
              </p:cNvPr>
              <p:cNvSpPr/>
              <p:nvPr/>
            </p:nvSpPr>
            <p:spPr>
              <a:xfrm>
                <a:off x="3714369" y="3773413"/>
                <a:ext cx="1186467" cy="200905"/>
              </a:xfrm>
              <a:prstGeom prst="rect">
                <a:avLst/>
              </a:prstGeom>
              <a:noFill/>
              <a:ln w="31750">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5B4C0AC-4F8E-C5D9-A28F-3344776A7FC3}"/>
                  </a:ext>
                </a:extLst>
              </p:cNvPr>
              <p:cNvSpPr/>
              <p:nvPr/>
            </p:nvSpPr>
            <p:spPr>
              <a:xfrm>
                <a:off x="3714369" y="4101534"/>
                <a:ext cx="1186467" cy="292020"/>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1" name="Picture 20">
              <a:extLst>
                <a:ext uri="{FF2B5EF4-FFF2-40B4-BE49-F238E27FC236}">
                  <a16:creationId xmlns:a16="http://schemas.microsoft.com/office/drawing/2014/main" id="{CE942C80-2E21-68B5-F8C3-0FC49103AAC0}"/>
                </a:ext>
              </a:extLst>
            </p:cNvPr>
            <p:cNvPicPr>
              <a:picLocks noChangeAspect="1"/>
            </p:cNvPicPr>
            <p:nvPr/>
          </p:nvPicPr>
          <p:blipFill rotWithShape="1">
            <a:blip r:embed="rId9" cstate="email">
              <a:extLst>
                <a:ext uri="{BEBA8EAE-BF5A-486C-A8C5-ECC9F3942E4B}">
                  <a14:imgProps xmlns:a14="http://schemas.microsoft.com/office/drawing/2010/main">
                    <a14:imgLayer r:embed="rId10">
                      <a14:imgEffect>
                        <a14:brightnessContrast bright="20000" contrast="20000"/>
                      </a14:imgEffect>
                    </a14:imgLayer>
                  </a14:imgProps>
                </a:ext>
                <a:ext uri="{28A0092B-C50C-407E-A947-70E740481C1C}">
                  <a14:useLocalDpi xmlns:a14="http://schemas.microsoft.com/office/drawing/2010/main"/>
                </a:ext>
              </a:extLst>
            </a:blip>
            <a:srcRect/>
            <a:stretch/>
          </p:blipFill>
          <p:spPr>
            <a:xfrm>
              <a:off x="7072132" y="2640681"/>
              <a:ext cx="3963504" cy="2407559"/>
            </a:xfrm>
            <a:prstGeom prst="rect">
              <a:avLst/>
            </a:prstGeom>
          </p:spPr>
        </p:pic>
        <p:sp>
          <p:nvSpPr>
            <p:cNvPr id="22" name="TextBox 21">
              <a:extLst>
                <a:ext uri="{FF2B5EF4-FFF2-40B4-BE49-F238E27FC236}">
                  <a16:creationId xmlns:a16="http://schemas.microsoft.com/office/drawing/2014/main" id="{B98D9569-8220-BE84-9C33-95644CB4528B}"/>
                </a:ext>
              </a:extLst>
            </p:cNvPr>
            <p:cNvSpPr txBox="1"/>
            <p:nvPr/>
          </p:nvSpPr>
          <p:spPr>
            <a:xfrm>
              <a:off x="8014144" y="2271349"/>
              <a:ext cx="2067407" cy="369332"/>
            </a:xfrm>
            <a:prstGeom prst="rect">
              <a:avLst/>
            </a:prstGeom>
            <a:noFill/>
          </p:spPr>
          <p:txBody>
            <a:bodyPr wrap="square" rtlCol="0">
              <a:spAutoFit/>
            </a:bodyPr>
            <a:lstStyle/>
            <a:p>
              <a:pPr algn="ctr"/>
              <a:r>
                <a:rPr lang="en-US" b="1" i="1" u="sng" dirty="0">
                  <a:solidFill>
                    <a:srgbClr val="11584A"/>
                  </a:solidFill>
                </a:rPr>
                <a:t>Immobilization</a:t>
              </a:r>
            </a:p>
          </p:txBody>
        </p:sp>
        <p:sp>
          <p:nvSpPr>
            <p:cNvPr id="23" name="TextBox 22">
              <a:extLst>
                <a:ext uri="{FF2B5EF4-FFF2-40B4-BE49-F238E27FC236}">
                  <a16:creationId xmlns:a16="http://schemas.microsoft.com/office/drawing/2014/main" id="{337932ED-D140-046B-E135-0BB1912052A6}"/>
                </a:ext>
              </a:extLst>
            </p:cNvPr>
            <p:cNvSpPr txBox="1"/>
            <p:nvPr/>
          </p:nvSpPr>
          <p:spPr>
            <a:xfrm>
              <a:off x="2804694" y="2271349"/>
              <a:ext cx="2722191" cy="369332"/>
            </a:xfrm>
            <a:prstGeom prst="rect">
              <a:avLst/>
            </a:prstGeom>
            <a:noFill/>
          </p:spPr>
          <p:txBody>
            <a:bodyPr wrap="square" rtlCol="0">
              <a:spAutoFit/>
            </a:bodyPr>
            <a:lstStyle/>
            <a:p>
              <a:pPr algn="ctr"/>
              <a:r>
                <a:rPr lang="en-US" b="1" i="1" u="sng" dirty="0">
                  <a:solidFill>
                    <a:srgbClr val="11584A"/>
                  </a:solidFill>
                </a:rPr>
                <a:t>Simulate dislocation injury</a:t>
              </a:r>
            </a:p>
          </p:txBody>
        </p:sp>
      </p:grpSp>
    </p:spTree>
    <p:extLst>
      <p:ext uri="{BB962C8B-B14F-4D97-AF65-F5344CB8AC3E}">
        <p14:creationId xmlns:p14="http://schemas.microsoft.com/office/powerpoint/2010/main" val="95024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mediacall" presetSubtype="0" fill="hold" nodeType="withEffect">
                                  <p:stCondLst>
                                    <p:cond delay="0"/>
                                  </p:stCondLst>
                                  <p:childTnLst>
                                    <p:cmd type="call" cmd="playFrom(0.0)">
                                      <p:cBhvr>
                                        <p:cTn id="20" dur="14958" fill="hold"/>
                                        <p:tgtEl>
                                          <p:spTgt spid="11"/>
                                        </p:tgtEl>
                                      </p:cBhvr>
                                    </p:cmd>
                                  </p:childTnLst>
                                </p:cTn>
                              </p:par>
                              <p:par>
                                <p:cTn id="21" presetID="22" presetClass="entr" presetSubtype="2"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right)">
                                      <p:cBhvr>
                                        <p:cTn id="23" dur="3350"/>
                                        <p:tgtEl>
                                          <p:spTgt spid="16"/>
                                        </p:tgtEl>
                                      </p:cBhvr>
                                    </p:animEffect>
                                  </p:childTnLst>
                                </p:cTn>
                              </p:par>
                              <p:par>
                                <p:cTn id="24" presetID="22" presetClass="entr" presetSubtype="8" fill="hold" grpId="0" nodeType="withEffect">
                                  <p:stCondLst>
                                    <p:cond delay="6250"/>
                                  </p:stCondLst>
                                  <p:childTnLst>
                                    <p:set>
                                      <p:cBhvr>
                                        <p:cTn id="25" dur="1" fill="hold">
                                          <p:stCondLst>
                                            <p:cond delay="0"/>
                                          </p:stCondLst>
                                        </p:cTn>
                                        <p:tgtEl>
                                          <p:spTgt spid="14"/>
                                        </p:tgtEl>
                                        <p:attrNameLst>
                                          <p:attrName>style.visibility</p:attrName>
                                        </p:attrNameLst>
                                      </p:cBhvr>
                                      <p:to>
                                        <p:strVal val="visible"/>
                                      </p:to>
                                    </p:set>
                                    <p:animEffect transition="in" filter="wipe(left)">
                                      <p:cBhvr>
                                        <p:cTn id="26" dur="4650"/>
                                        <p:tgtEl>
                                          <p:spTgt spid="14"/>
                                        </p:tgtEl>
                                      </p:cBhvr>
                                    </p:animEffect>
                                  </p:childTnLst>
                                </p:cTn>
                              </p:par>
                              <p:par>
                                <p:cTn id="27" presetID="1" presetClass="entr" presetSubtype="0" fill="hold" grpId="0" nodeType="withEffect">
                                  <p:stCondLst>
                                    <p:cond delay="1100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1100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4"/>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2" end="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3" end="3"/>
                                            </p:txEl>
                                          </p:spTgt>
                                        </p:tgtEl>
                                        <p:attrNameLst>
                                          <p:attrName>style.visibility</p:attrName>
                                        </p:attrNameLst>
                                      </p:cBhvr>
                                      <p:to>
                                        <p:strVal val="visible"/>
                                      </p:to>
                                    </p:set>
                                  </p:childTnLst>
                                </p:cTn>
                              </p:par>
                              <p:par>
                                <p:cTn id="45" presetID="3" presetClass="emph" presetSubtype="2" fill="hold" nodeType="withEffect">
                                  <p:stCondLst>
                                    <p:cond delay="0"/>
                                  </p:stCondLst>
                                  <p:childTnLst>
                                    <p:animClr clrSpc="rgb" dir="cw">
                                      <p:cBhvr override="childStyle">
                                        <p:cTn id="46" dur="100" fill="hold"/>
                                        <p:tgtEl>
                                          <p:spTgt spid="2">
                                            <p:txEl>
                                              <p:pRg st="0" end="0"/>
                                            </p:txEl>
                                          </p:spTgt>
                                        </p:tgtEl>
                                        <p:attrNameLst>
                                          <p:attrName>style.color</p:attrName>
                                        </p:attrNameLst>
                                      </p:cBhvr>
                                      <p:to>
                                        <a:srgbClr val="BFBFBF"/>
                                      </p:to>
                                    </p:animClr>
                                  </p:childTnLst>
                                </p:cTn>
                              </p:par>
                              <p:par>
                                <p:cTn id="47" presetID="3" presetClass="emph" presetSubtype="2" fill="hold" nodeType="withEffect">
                                  <p:stCondLst>
                                    <p:cond delay="0"/>
                                  </p:stCondLst>
                                  <p:childTnLst>
                                    <p:animClr clrSpc="rgb" dir="cw">
                                      <p:cBhvr override="childStyle">
                                        <p:cTn id="48" dur="100" fill="hold"/>
                                        <p:tgtEl>
                                          <p:spTgt spid="2">
                                            <p:txEl>
                                              <p:pRg st="1" end="1"/>
                                            </p:txEl>
                                          </p:spTgt>
                                        </p:tgtEl>
                                        <p:attrNameLst>
                                          <p:attrName>style.color</p:attrName>
                                        </p:attrNameLst>
                                      </p:cBhvr>
                                      <p:to>
                                        <a:srgbClr val="BFBFBF"/>
                                      </p:to>
                                    </p:animClr>
                                  </p:childTnLst>
                                </p:cTn>
                              </p:par>
                              <p:par>
                                <p:cTn id="49" presetID="1" presetClass="exit" presetSubtype="0" fill="hold" nodeType="withEffect">
                                  <p:stCondLst>
                                    <p:cond delay="0"/>
                                  </p:stCondLst>
                                  <p:childTnLst>
                                    <p:set>
                                      <p:cBhvr>
                                        <p:cTn id="50" dur="1" fill="hold">
                                          <p:stCondLst>
                                            <p:cond delay="0"/>
                                          </p:stCondLst>
                                        </p:cTn>
                                        <p:tgtEl>
                                          <p:spTgt spid="11"/>
                                        </p:tgtEl>
                                        <p:attrNameLst>
                                          <p:attrName>style.visibility</p:attrName>
                                        </p:attrNameLst>
                                      </p:cBhvr>
                                      <p:to>
                                        <p:strVal val="hidden"/>
                                      </p:to>
                                    </p:set>
                                    <p:cmd type="call" cmd="stop">
                                      <p:cBhvr>
                                        <p:cTn id="51" dur="1">
                                          <p:stCondLst>
                                            <p:cond delay="0"/>
                                          </p:stCondLst>
                                        </p:cTn>
                                        <p:tgtEl>
                                          <p:spTgt spid="11"/>
                                        </p:tgtEl>
                                      </p:cBhvr>
                                    </p:cmd>
                                  </p:childTnLst>
                                </p:cTn>
                              </p:par>
                              <p:par>
                                <p:cTn id="52" presetID="1" presetClass="exit" presetSubtype="0" fill="hold" grpId="1" nodeType="withEffect">
                                  <p:stCondLst>
                                    <p:cond delay="0"/>
                                  </p:stCondLst>
                                  <p:childTnLst>
                                    <p:set>
                                      <p:cBhvr>
                                        <p:cTn id="53" dur="1" fill="hold">
                                          <p:stCondLst>
                                            <p:cond delay="0"/>
                                          </p:stCondLst>
                                        </p:cTn>
                                        <p:tgtEl>
                                          <p:spTgt spid="12"/>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15"/>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13"/>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16"/>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14"/>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18"/>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17"/>
                                        </p:tgtEl>
                                        <p:attrNameLst>
                                          <p:attrName>style.visibility</p:attrName>
                                        </p:attrNameLst>
                                      </p:cBhvr>
                                      <p:to>
                                        <p:strVal val="hidden"/>
                                      </p:to>
                                    </p:set>
                                  </p:childTnLst>
                                </p:cTn>
                              </p:par>
                              <p:par>
                                <p:cTn id="66" presetID="1" presetClass="exit" presetSubtype="0" fill="hold" grpId="0" nodeType="withEffect">
                                  <p:stCondLst>
                                    <p:cond delay="0"/>
                                  </p:stCondLst>
                                  <p:childTnLst>
                                    <p:set>
                                      <p:cBhvr>
                                        <p:cTn id="67" dur="1" fill="hold">
                                          <p:stCondLst>
                                            <p:cond delay="0"/>
                                          </p:stCondLst>
                                        </p:cTn>
                                        <p:tgtEl>
                                          <p:spTgt spid="9"/>
                                        </p:tgtEl>
                                        <p:attrNameLst>
                                          <p:attrName>style.visibility</p:attrName>
                                        </p:attrNameLst>
                                      </p:cBhvr>
                                      <p:to>
                                        <p:strVal val="hidden"/>
                                      </p:to>
                                    </p:set>
                                  </p:childTnLst>
                                </p:cTn>
                              </p:par>
                              <p:par>
                                <p:cTn id="68" presetID="1" presetClass="exit" presetSubtype="0" fill="hold" grpId="1" nodeType="withEffect">
                                  <p:stCondLst>
                                    <p:cond delay="0"/>
                                  </p:stCondLst>
                                  <p:childTnLst>
                                    <p:set>
                                      <p:cBhvr>
                                        <p:cTn id="69" dur="1" fill="hold">
                                          <p:stCondLst>
                                            <p:cond delay="0"/>
                                          </p:stCondLst>
                                        </p:cTn>
                                        <p:tgtEl>
                                          <p:spTgt spid="8"/>
                                        </p:tgtEl>
                                        <p:attrNameLst>
                                          <p:attrName>style.visibility</p:attrName>
                                        </p:attrNameLst>
                                      </p:cBhvr>
                                      <p:to>
                                        <p:strVal val="hidden"/>
                                      </p:to>
                                    </p:set>
                                  </p:childTnLst>
                                </p:cTn>
                              </p:par>
                              <p:par>
                                <p:cTn id="70" presetID="1" presetClass="exit" presetSubtype="0" fill="hold" nodeType="withEffect">
                                  <p:stCondLst>
                                    <p:cond delay="0"/>
                                  </p:stCondLst>
                                  <p:childTnLst>
                                    <p:set>
                                      <p:cBhvr>
                                        <p:cTn id="71"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72" fill="remove" display="0">
                  <p:stCondLst>
                    <p:cond delay="indefinite"/>
                  </p:stCondLst>
                </p:cTn>
                <p:tgtEl>
                  <p:spTgt spid="11"/>
                </p:tgtEl>
              </p:cMediaNode>
            </p:video>
          </p:childTnLst>
        </p:cTn>
      </p:par>
    </p:tnLst>
    <p:bldLst>
      <p:bldP spid="8" grpId="0"/>
      <p:bldP spid="8" grpId="1"/>
      <p:bldP spid="9" grpId="0"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p:bldP spid="18" grpId="1"/>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066AC8-3603-44CB-A0CA-830B25B0A808}"/>
              </a:ext>
            </a:extLst>
          </p:cNvPr>
          <p:cNvSpPr>
            <a:spLocks noGrp="1"/>
          </p:cNvSpPr>
          <p:nvPr>
            <p:ph sz="quarter" idx="10"/>
          </p:nvPr>
        </p:nvSpPr>
        <p:spPr>
          <a:xfrm>
            <a:off x="1972151" y="1118005"/>
            <a:ext cx="8247698" cy="5249762"/>
          </a:xfrm>
        </p:spPr>
        <p:txBody>
          <a:bodyPr>
            <a:noAutofit/>
          </a:bodyPr>
          <a:lstStyle/>
          <a:p>
            <a:pPr marL="347472" indent="-347472">
              <a:spcBef>
                <a:spcPts val="0"/>
              </a:spcBef>
            </a:pPr>
            <a:r>
              <a:rPr lang="en-US" sz="2000" dirty="0"/>
              <a:t>Developed the </a:t>
            </a:r>
            <a:r>
              <a:rPr lang="en-US" sz="2000" u="sng" dirty="0"/>
              <a:t>first</a:t>
            </a:r>
            <a:r>
              <a:rPr lang="en-US" sz="2000" dirty="0"/>
              <a:t> animal model of persistent post-traumatic elbow contracture which mimics the human condition</a:t>
            </a:r>
            <a:endParaRPr lang="en-US" sz="2000" baseline="30000" dirty="0"/>
          </a:p>
          <a:p>
            <a:pPr marL="347472" indent="-347472">
              <a:spcBef>
                <a:spcPts val="0"/>
              </a:spcBef>
              <a:buNone/>
              <a:tabLst>
                <a:tab pos="344488" algn="l"/>
              </a:tabLst>
            </a:pPr>
            <a:r>
              <a:rPr lang="en-US" sz="1600" i="1" baseline="30000" dirty="0"/>
              <a:t>	</a:t>
            </a:r>
            <a:r>
              <a:rPr lang="en-US" sz="1400" i="1" dirty="0"/>
              <a:t>(Lake+ JOR 2016, Dunham+ JSES 2017, Dunham+ JBME 2017)</a:t>
            </a:r>
          </a:p>
          <a:p>
            <a:pPr marL="347472" indent="-347472">
              <a:spcBef>
                <a:spcPts val="0"/>
              </a:spcBef>
            </a:pPr>
            <a:r>
              <a:rPr lang="en-US" sz="2000" dirty="0"/>
              <a:t>Identified the soft tissues which contribute to persistent elbow contracture</a:t>
            </a:r>
            <a:endParaRPr lang="en-US" sz="2000" baseline="30000" dirty="0"/>
          </a:p>
          <a:p>
            <a:pPr marL="347472" indent="-347472">
              <a:spcBef>
                <a:spcPts val="0"/>
              </a:spcBef>
              <a:buNone/>
              <a:tabLst>
                <a:tab pos="344488" algn="l"/>
              </a:tabLst>
            </a:pPr>
            <a:r>
              <a:rPr lang="en-US" sz="1600" i="1" dirty="0"/>
              <a:t>	</a:t>
            </a:r>
            <a:r>
              <a:rPr lang="en-US" sz="1400" i="1" dirty="0"/>
              <a:t>(Dunham+ JBJS 2019)</a:t>
            </a:r>
            <a:endParaRPr lang="en-US" sz="1400" i="1" baseline="30000" dirty="0"/>
          </a:p>
          <a:p>
            <a:pPr>
              <a:spcBef>
                <a:spcPts val="0"/>
              </a:spcBef>
            </a:pPr>
            <a:endParaRPr lang="en-US" sz="2000" dirty="0"/>
          </a:p>
        </p:txBody>
      </p:sp>
      <p:sp>
        <p:nvSpPr>
          <p:cNvPr id="5" name="Text Placeholder 3">
            <a:extLst>
              <a:ext uri="{FF2B5EF4-FFF2-40B4-BE49-F238E27FC236}">
                <a16:creationId xmlns:a16="http://schemas.microsoft.com/office/drawing/2014/main" id="{46646765-7749-49A0-9B32-74CD302BAA9B}"/>
              </a:ext>
            </a:extLst>
          </p:cNvPr>
          <p:cNvSpPr>
            <a:spLocks noGrp="1"/>
          </p:cNvSpPr>
          <p:nvPr>
            <p:ph type="body" sz="quarter" idx="15"/>
          </p:nvPr>
        </p:nvSpPr>
        <p:spPr>
          <a:xfrm>
            <a:off x="2860217" y="96309"/>
            <a:ext cx="6471567" cy="859848"/>
          </a:xfrm>
        </p:spPr>
        <p:txBody>
          <a:bodyPr anchor="ctr">
            <a:normAutofit/>
          </a:bodyPr>
          <a:lstStyle/>
          <a:p>
            <a:r>
              <a:rPr lang="en-US" b="1" dirty="0"/>
              <a:t>Preclinical Model of PTJC</a:t>
            </a:r>
          </a:p>
        </p:txBody>
      </p:sp>
      <p:sp>
        <p:nvSpPr>
          <p:cNvPr id="10" name="Rectangle 9">
            <a:extLst>
              <a:ext uri="{FF2B5EF4-FFF2-40B4-BE49-F238E27FC236}">
                <a16:creationId xmlns:a16="http://schemas.microsoft.com/office/drawing/2014/main" id="{C7C79BB0-E6E4-6748-80F8-322439811E77}"/>
              </a:ext>
            </a:extLst>
          </p:cNvPr>
          <p:cNvSpPr/>
          <p:nvPr/>
        </p:nvSpPr>
        <p:spPr>
          <a:xfrm>
            <a:off x="6683897" y="6604893"/>
            <a:ext cx="5531253" cy="261610"/>
          </a:xfrm>
          <a:prstGeom prst="rect">
            <a:avLst/>
          </a:prstGeom>
        </p:spPr>
        <p:txBody>
          <a:bodyPr wrap="square">
            <a:spAutoFit/>
          </a:bodyPr>
          <a:lstStyle/>
          <a:p>
            <a:pPr algn="r"/>
            <a:r>
              <a:rPr lang="en-US" sz="1050" baseline="30000" dirty="0">
                <a:ea typeface="Times New Roman" panose="02020603050405020304" pitchFamily="18" charset="0"/>
              </a:rPr>
              <a:t>1</a:t>
            </a:r>
            <a:r>
              <a:rPr lang="en-US" sz="1050" dirty="0">
                <a:ea typeface="Times New Roman" panose="02020603050405020304" pitchFamily="18" charset="0"/>
              </a:rPr>
              <a:t>Lake+ JOR 2016; </a:t>
            </a:r>
            <a:r>
              <a:rPr lang="en-US" sz="1050" baseline="30000" dirty="0">
                <a:ea typeface="Times New Roman" panose="02020603050405020304" pitchFamily="18" charset="0"/>
              </a:rPr>
              <a:t>2</a:t>
            </a:r>
            <a:r>
              <a:rPr lang="en-US" sz="1050" dirty="0">
                <a:ea typeface="Times New Roman" panose="02020603050405020304" pitchFamily="18" charset="0"/>
              </a:rPr>
              <a:t>Dunham+ JSES 2017; </a:t>
            </a:r>
            <a:r>
              <a:rPr lang="en-US" sz="1050" baseline="30000" dirty="0">
                <a:ea typeface="Times New Roman" panose="02020603050405020304" pitchFamily="18" charset="0"/>
              </a:rPr>
              <a:t>3</a:t>
            </a:r>
            <a:r>
              <a:rPr lang="en-US" sz="1050" dirty="0">
                <a:ea typeface="Times New Roman" panose="02020603050405020304" pitchFamily="18" charset="0"/>
              </a:rPr>
              <a:t>Dunham+ COOR 2018; </a:t>
            </a:r>
            <a:r>
              <a:rPr lang="en-US" sz="1050" baseline="30000" dirty="0">
                <a:ea typeface="Times New Roman" panose="02020603050405020304" pitchFamily="18" charset="0"/>
              </a:rPr>
              <a:t>4</a:t>
            </a:r>
            <a:r>
              <a:rPr lang="en-US" sz="1050" dirty="0">
                <a:ea typeface="Times New Roman" panose="02020603050405020304" pitchFamily="18" charset="0"/>
              </a:rPr>
              <a:t>Dunham+ JBJS 2019</a:t>
            </a:r>
            <a:endParaRPr lang="en-US" sz="1050" dirty="0"/>
          </a:p>
        </p:txBody>
      </p:sp>
      <p:sp>
        <p:nvSpPr>
          <p:cNvPr id="3" name="TextBox 2">
            <a:extLst>
              <a:ext uri="{FF2B5EF4-FFF2-40B4-BE49-F238E27FC236}">
                <a16:creationId xmlns:a16="http://schemas.microsoft.com/office/drawing/2014/main" id="{BB702A74-31CE-DC47-ABBE-4CC85042F1B6}"/>
              </a:ext>
            </a:extLst>
          </p:cNvPr>
          <p:cNvSpPr txBox="1"/>
          <p:nvPr/>
        </p:nvSpPr>
        <p:spPr>
          <a:xfrm>
            <a:off x="942975" y="6486525"/>
            <a:ext cx="0" cy="0"/>
          </a:xfrm>
          <a:prstGeom prst="rect">
            <a:avLst/>
          </a:prstGeom>
        </p:spPr>
        <p:txBody>
          <a:bodyPr vert="horz" wrap="none" lIns="91440" tIns="45720" rIns="91440" bIns="45720" rtlCol="0" anchor="ctr">
            <a:noAutofit/>
          </a:bodyPr>
          <a:lstStyle/>
          <a:p>
            <a:endParaRPr lang="en-US" sz="4200" b="1" dirty="0">
              <a:solidFill>
                <a:srgbClr val="80061B"/>
              </a:solidFill>
            </a:endParaRPr>
          </a:p>
        </p:txBody>
      </p:sp>
      <p:pic>
        <p:nvPicPr>
          <p:cNvPr id="19" name="Picture 18">
            <a:extLst>
              <a:ext uri="{FF2B5EF4-FFF2-40B4-BE49-F238E27FC236}">
                <a16:creationId xmlns:a16="http://schemas.microsoft.com/office/drawing/2014/main" id="{134C1C37-3FEA-B542-AB65-08478FA3A11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34458" y="4062763"/>
            <a:ext cx="5711613" cy="2220609"/>
          </a:xfrm>
          <a:prstGeom prst="rect">
            <a:avLst/>
          </a:prstGeom>
        </p:spPr>
      </p:pic>
      <p:sp>
        <p:nvSpPr>
          <p:cNvPr id="20" name="Rectangle 19">
            <a:extLst>
              <a:ext uri="{FF2B5EF4-FFF2-40B4-BE49-F238E27FC236}">
                <a16:creationId xmlns:a16="http://schemas.microsoft.com/office/drawing/2014/main" id="{742A9C4D-904B-8C45-9AA6-C45BFD04465B}"/>
              </a:ext>
            </a:extLst>
          </p:cNvPr>
          <p:cNvSpPr/>
          <p:nvPr/>
        </p:nvSpPr>
        <p:spPr>
          <a:xfrm>
            <a:off x="10615407" y="4109212"/>
            <a:ext cx="1424067" cy="2127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F95EF2C-659B-DB44-ABBA-C2EF66024B95}"/>
              </a:ext>
            </a:extLst>
          </p:cNvPr>
          <p:cNvSpPr/>
          <p:nvPr/>
        </p:nvSpPr>
        <p:spPr>
          <a:xfrm>
            <a:off x="9454859" y="4014034"/>
            <a:ext cx="1193143" cy="22539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B6B6F5DB-22B9-F146-BF90-41F3E585AF0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5846" y="3328426"/>
            <a:ext cx="5067724" cy="3397133"/>
          </a:xfrm>
          <a:prstGeom prst="rect">
            <a:avLst/>
          </a:prstGeom>
        </p:spPr>
      </p:pic>
      <p:sp>
        <p:nvSpPr>
          <p:cNvPr id="23" name="Rectangle 22">
            <a:extLst>
              <a:ext uri="{FF2B5EF4-FFF2-40B4-BE49-F238E27FC236}">
                <a16:creationId xmlns:a16="http://schemas.microsoft.com/office/drawing/2014/main" id="{36D45835-F0FC-644F-8189-9AA674AF86FF}"/>
              </a:ext>
            </a:extLst>
          </p:cNvPr>
          <p:cNvSpPr/>
          <p:nvPr/>
        </p:nvSpPr>
        <p:spPr>
          <a:xfrm>
            <a:off x="2192081" y="3912789"/>
            <a:ext cx="1333181" cy="21183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A115B27-627E-FF44-832C-A6515F627E8E}"/>
              </a:ext>
            </a:extLst>
          </p:cNvPr>
          <p:cNvSpPr/>
          <p:nvPr/>
        </p:nvSpPr>
        <p:spPr>
          <a:xfrm>
            <a:off x="3357094" y="4590556"/>
            <a:ext cx="1299124" cy="14311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472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2">
                                            <p:txEl>
                                              <p:pRg st="0" end="0"/>
                                            </p:txEl>
                                          </p:spTgt>
                                        </p:tgtEl>
                                        <p:attrNameLst>
                                          <p:attrName>style.opacity</p:attrName>
                                        </p:attrNameLst>
                                      </p:cBhvr>
                                      <p:to>
                                        <p:strVal val="0.5"/>
                                      </p:to>
                                    </p:set>
                                    <p:animEffect filter="image" prLst="opacity: 0.5">
                                      <p:cBhvr rctx="IE">
                                        <p:cTn id="7" dur="indefinite"/>
                                        <p:tgtEl>
                                          <p:spTgt spid="2">
                                            <p:txEl>
                                              <p:pRg st="0" end="0"/>
                                            </p:txEl>
                                          </p:spTgt>
                                        </p:tgtEl>
                                      </p:cBhvr>
                                    </p:animEffect>
                                  </p:childTnLst>
                                </p:cTn>
                              </p:par>
                              <p:par>
                                <p:cTn id="8" presetID="9" presetClass="emph" presetSubtype="0" nodeType="withEffect">
                                  <p:stCondLst>
                                    <p:cond delay="0"/>
                                  </p:stCondLst>
                                  <p:childTnLst>
                                    <p:set>
                                      <p:cBhvr>
                                        <p:cTn id="9" dur="indefinite"/>
                                        <p:tgtEl>
                                          <p:spTgt spid="2">
                                            <p:txEl>
                                              <p:pRg st="1" end="1"/>
                                            </p:txEl>
                                          </p:spTgt>
                                        </p:tgtEl>
                                        <p:attrNameLst>
                                          <p:attrName>style.opacity</p:attrName>
                                        </p:attrNameLst>
                                      </p:cBhvr>
                                      <p:to>
                                        <p:strVal val="0.5"/>
                                      </p:to>
                                    </p:set>
                                    <p:animEffect filter="image" prLst="opacity: 0.5">
                                      <p:cBhvr rctx="IE">
                                        <p:cTn id="10" dur="indefinite"/>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3" grpId="0" animBg="1"/>
      <p:bldP spid="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066AC8-3603-44CB-A0CA-830B25B0A808}"/>
              </a:ext>
            </a:extLst>
          </p:cNvPr>
          <p:cNvSpPr>
            <a:spLocks noGrp="1"/>
          </p:cNvSpPr>
          <p:nvPr>
            <p:ph sz="quarter" idx="10"/>
          </p:nvPr>
        </p:nvSpPr>
        <p:spPr>
          <a:xfrm>
            <a:off x="1972151" y="1143171"/>
            <a:ext cx="8247698" cy="5249762"/>
          </a:xfrm>
        </p:spPr>
        <p:txBody>
          <a:bodyPr>
            <a:noAutofit/>
          </a:bodyPr>
          <a:lstStyle/>
          <a:p>
            <a:pPr marL="347472" indent="-347472">
              <a:spcBef>
                <a:spcPts val="0"/>
              </a:spcBef>
            </a:pPr>
            <a:r>
              <a:rPr lang="en-US" sz="2000" dirty="0">
                <a:solidFill>
                  <a:schemeClr val="bg1">
                    <a:lumMod val="75000"/>
                  </a:schemeClr>
                </a:solidFill>
              </a:rPr>
              <a:t>Developed the </a:t>
            </a:r>
            <a:r>
              <a:rPr lang="en-US" sz="2000" u="sng" dirty="0">
                <a:solidFill>
                  <a:schemeClr val="bg1">
                    <a:lumMod val="75000"/>
                  </a:schemeClr>
                </a:solidFill>
              </a:rPr>
              <a:t>first</a:t>
            </a:r>
            <a:r>
              <a:rPr lang="en-US" sz="2000" dirty="0">
                <a:solidFill>
                  <a:schemeClr val="bg1">
                    <a:lumMod val="75000"/>
                  </a:schemeClr>
                </a:solidFill>
              </a:rPr>
              <a:t> animal model of persistent post-traumatic elbow contracture which mimics the human condition</a:t>
            </a:r>
            <a:endParaRPr lang="en-US" sz="2000" baseline="30000" dirty="0">
              <a:solidFill>
                <a:schemeClr val="bg1">
                  <a:lumMod val="75000"/>
                </a:schemeClr>
              </a:solidFill>
            </a:endParaRPr>
          </a:p>
          <a:p>
            <a:pPr marL="347472" indent="-347472">
              <a:spcBef>
                <a:spcPts val="0"/>
              </a:spcBef>
              <a:buNone/>
              <a:tabLst>
                <a:tab pos="344488" algn="l"/>
              </a:tabLst>
            </a:pPr>
            <a:r>
              <a:rPr lang="en-US" sz="1600" i="1" baseline="30000" dirty="0">
                <a:solidFill>
                  <a:schemeClr val="bg1">
                    <a:lumMod val="75000"/>
                  </a:schemeClr>
                </a:solidFill>
              </a:rPr>
              <a:t>	</a:t>
            </a:r>
            <a:r>
              <a:rPr lang="en-US" sz="1400" i="1" dirty="0">
                <a:solidFill>
                  <a:schemeClr val="bg1">
                    <a:lumMod val="75000"/>
                  </a:schemeClr>
                </a:solidFill>
              </a:rPr>
              <a:t>(Lake+ JOR 2016, Dunham+ JSES 2017, Dunham+ JBME 2017)</a:t>
            </a:r>
          </a:p>
          <a:p>
            <a:pPr marL="347472" indent="-347472">
              <a:spcBef>
                <a:spcPts val="0"/>
              </a:spcBef>
            </a:pPr>
            <a:r>
              <a:rPr lang="en-US" sz="2000" dirty="0">
                <a:solidFill>
                  <a:schemeClr val="bg1">
                    <a:lumMod val="75000"/>
                  </a:schemeClr>
                </a:solidFill>
              </a:rPr>
              <a:t>Identified the soft tissues which persistently contribute to elbow contracture</a:t>
            </a:r>
            <a:endParaRPr lang="en-US" sz="2000" baseline="30000" dirty="0">
              <a:solidFill>
                <a:schemeClr val="bg1">
                  <a:lumMod val="75000"/>
                </a:schemeClr>
              </a:solidFill>
            </a:endParaRPr>
          </a:p>
          <a:p>
            <a:pPr marL="347472" indent="-347472">
              <a:spcBef>
                <a:spcPts val="0"/>
              </a:spcBef>
              <a:buNone/>
              <a:tabLst>
                <a:tab pos="344488" algn="l"/>
              </a:tabLst>
            </a:pPr>
            <a:r>
              <a:rPr lang="en-US" sz="1600" i="1" dirty="0">
                <a:solidFill>
                  <a:schemeClr val="bg1">
                    <a:lumMod val="75000"/>
                  </a:schemeClr>
                </a:solidFill>
              </a:rPr>
              <a:t>	</a:t>
            </a:r>
            <a:r>
              <a:rPr lang="en-US" sz="1400" i="1" dirty="0">
                <a:solidFill>
                  <a:schemeClr val="bg1">
                    <a:lumMod val="75000"/>
                  </a:schemeClr>
                </a:solidFill>
              </a:rPr>
              <a:t>(Dunham+ JBJS 2019)</a:t>
            </a:r>
            <a:endParaRPr lang="en-US" sz="1400" i="1" baseline="30000" dirty="0">
              <a:solidFill>
                <a:schemeClr val="bg1">
                  <a:lumMod val="75000"/>
                </a:schemeClr>
              </a:solidFill>
            </a:endParaRPr>
          </a:p>
          <a:p>
            <a:pPr marL="347472" indent="-347472">
              <a:spcBef>
                <a:spcPts val="0"/>
              </a:spcBef>
            </a:pPr>
            <a:r>
              <a:rPr lang="en-US" sz="2000" dirty="0"/>
              <a:t>Confirmed that muscle is not a permanent contributor to persistent elbow joint contracture</a:t>
            </a:r>
            <a:endParaRPr lang="en-US" sz="2000" baseline="30000" dirty="0"/>
          </a:p>
          <a:p>
            <a:pPr marL="347472" indent="-347472">
              <a:spcBef>
                <a:spcPts val="0"/>
              </a:spcBef>
              <a:buNone/>
              <a:tabLst>
                <a:tab pos="344488" algn="l"/>
              </a:tabLst>
            </a:pPr>
            <a:r>
              <a:rPr lang="en-US" sz="1600" i="1" dirty="0"/>
              <a:t>	</a:t>
            </a:r>
            <a:r>
              <a:rPr lang="en-US" sz="1400" i="1" dirty="0"/>
              <a:t>(Dunham+ Muscle Nerve 2018)</a:t>
            </a:r>
          </a:p>
          <a:p>
            <a:pPr marL="347472" indent="-347472">
              <a:spcBef>
                <a:spcPts val="0"/>
              </a:spcBef>
            </a:pPr>
            <a:r>
              <a:rPr lang="en-US" sz="2000" dirty="0"/>
              <a:t>Identified that anterior capsule fibrosis and lateral collateral ligament hypertrophy contribute to mechanical joint deficiency</a:t>
            </a:r>
          </a:p>
          <a:p>
            <a:pPr marL="347472" indent="-347472">
              <a:spcBef>
                <a:spcPts val="0"/>
              </a:spcBef>
              <a:buNone/>
              <a:tabLst>
                <a:tab pos="344488" algn="l"/>
              </a:tabLst>
            </a:pPr>
            <a:r>
              <a:rPr lang="en-US" sz="2000" dirty="0"/>
              <a:t>	</a:t>
            </a:r>
            <a:r>
              <a:rPr lang="en-US" sz="1400" i="1" dirty="0"/>
              <a:t>(Dunham+ CORR 2018, Dunham+ JOR 2021)</a:t>
            </a:r>
          </a:p>
          <a:p>
            <a:pPr>
              <a:spcBef>
                <a:spcPts val="0"/>
              </a:spcBef>
            </a:pPr>
            <a:endParaRPr lang="en-US" sz="2000" dirty="0"/>
          </a:p>
        </p:txBody>
      </p:sp>
      <p:sp>
        <p:nvSpPr>
          <p:cNvPr id="5" name="Text Placeholder 3">
            <a:extLst>
              <a:ext uri="{FF2B5EF4-FFF2-40B4-BE49-F238E27FC236}">
                <a16:creationId xmlns:a16="http://schemas.microsoft.com/office/drawing/2014/main" id="{46646765-7749-49A0-9B32-74CD302BAA9B}"/>
              </a:ext>
            </a:extLst>
          </p:cNvPr>
          <p:cNvSpPr>
            <a:spLocks noGrp="1"/>
          </p:cNvSpPr>
          <p:nvPr>
            <p:ph type="body" sz="quarter" idx="15"/>
          </p:nvPr>
        </p:nvSpPr>
        <p:spPr>
          <a:xfrm>
            <a:off x="2860217" y="96309"/>
            <a:ext cx="6471567" cy="859848"/>
          </a:xfrm>
        </p:spPr>
        <p:txBody>
          <a:bodyPr anchor="ctr">
            <a:normAutofit/>
          </a:bodyPr>
          <a:lstStyle/>
          <a:p>
            <a:r>
              <a:rPr lang="en-US" b="1" dirty="0"/>
              <a:t>Preclinical Model of PTJC</a:t>
            </a:r>
          </a:p>
        </p:txBody>
      </p:sp>
      <p:grpSp>
        <p:nvGrpSpPr>
          <p:cNvPr id="63" name="Group 62">
            <a:extLst>
              <a:ext uri="{FF2B5EF4-FFF2-40B4-BE49-F238E27FC236}">
                <a16:creationId xmlns:a16="http://schemas.microsoft.com/office/drawing/2014/main" id="{BBB89FE6-DA4F-4702-A4E4-EF95AC460773}"/>
              </a:ext>
            </a:extLst>
          </p:cNvPr>
          <p:cNvGrpSpPr/>
          <p:nvPr/>
        </p:nvGrpSpPr>
        <p:grpSpPr>
          <a:xfrm>
            <a:off x="3406859" y="3901281"/>
            <a:ext cx="4980313" cy="1834193"/>
            <a:chOff x="-5169350" y="2128711"/>
            <a:chExt cx="3596573" cy="1324577"/>
          </a:xfrm>
        </p:grpSpPr>
        <p:pic>
          <p:nvPicPr>
            <p:cNvPr id="64" name="Picture 63">
              <a:extLst>
                <a:ext uri="{FF2B5EF4-FFF2-40B4-BE49-F238E27FC236}">
                  <a16:creationId xmlns:a16="http://schemas.microsoft.com/office/drawing/2014/main" id="{28722F20-84E3-41CF-94F6-986840251B42}"/>
                </a:ext>
              </a:extLst>
            </p:cNvPr>
            <p:cNvPicPr>
              <a:picLocks noChangeAspect="1"/>
            </p:cNvPicPr>
            <p:nvPr/>
          </p:nvPicPr>
          <p:blipFill>
            <a:blip r:embed="rId3" cstate="email">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5168938" y="2130522"/>
              <a:ext cx="1752619" cy="1319618"/>
            </a:xfrm>
            <a:prstGeom prst="rect">
              <a:avLst/>
            </a:prstGeom>
            <a:ln w="28575">
              <a:solidFill>
                <a:schemeClr val="tx1"/>
              </a:solidFill>
            </a:ln>
          </p:spPr>
        </p:pic>
        <p:sp>
          <p:nvSpPr>
            <p:cNvPr id="65" name="TextBox 64">
              <a:extLst>
                <a:ext uri="{FF2B5EF4-FFF2-40B4-BE49-F238E27FC236}">
                  <a16:creationId xmlns:a16="http://schemas.microsoft.com/office/drawing/2014/main" id="{6B358930-9F89-4A7D-BB23-CA6FEFD6155C}"/>
                </a:ext>
              </a:extLst>
            </p:cNvPr>
            <p:cNvSpPr txBox="1"/>
            <p:nvPr/>
          </p:nvSpPr>
          <p:spPr>
            <a:xfrm>
              <a:off x="-5169350" y="2128711"/>
              <a:ext cx="634354" cy="222264"/>
            </a:xfrm>
            <a:prstGeom prst="rect">
              <a:avLst/>
            </a:prstGeom>
            <a:solidFill>
              <a:schemeClr val="bg1"/>
            </a:solidFill>
          </p:spPr>
          <p:txBody>
            <a:bodyPr wrap="square" rtlCol="0">
              <a:spAutoFit/>
            </a:bodyPr>
            <a:lstStyle/>
            <a:p>
              <a:pPr algn="ctr"/>
              <a:r>
                <a:rPr lang="en-US" sz="1400" b="1" dirty="0">
                  <a:latin typeface="Arial" panose="020B0604020202020204" pitchFamily="34" charset="0"/>
                  <a:cs typeface="Arial" panose="020B0604020202020204" pitchFamily="34" charset="0"/>
                </a:rPr>
                <a:t>Control</a:t>
              </a:r>
            </a:p>
          </p:txBody>
        </p:sp>
        <p:cxnSp>
          <p:nvCxnSpPr>
            <p:cNvPr id="66" name="Straight Connector 65">
              <a:extLst>
                <a:ext uri="{FF2B5EF4-FFF2-40B4-BE49-F238E27FC236}">
                  <a16:creationId xmlns:a16="http://schemas.microsoft.com/office/drawing/2014/main" id="{A14AD383-0642-4B13-90B5-EE8C8FDA5FB6}"/>
                </a:ext>
              </a:extLst>
            </p:cNvPr>
            <p:cNvCxnSpPr>
              <a:cxnSpLocks/>
            </p:cNvCxnSpPr>
            <p:nvPr/>
          </p:nvCxnSpPr>
          <p:spPr>
            <a:xfrm>
              <a:off x="-4157345" y="3237871"/>
              <a:ext cx="6718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77" name="Picture 76">
              <a:extLst>
                <a:ext uri="{FF2B5EF4-FFF2-40B4-BE49-F238E27FC236}">
                  <a16:creationId xmlns:a16="http://schemas.microsoft.com/office/drawing/2014/main" id="{9962F276-1FCB-4D7C-8DBE-8F0E2DFED1FC}"/>
                </a:ext>
              </a:extLst>
            </p:cNvPr>
            <p:cNvPicPr>
              <a:picLocks noChangeAspect="1"/>
            </p:cNvPicPr>
            <p:nvPr/>
          </p:nvPicPr>
          <p:blipFill>
            <a:blip r:embed="rId5" cstate="email">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a:ext>
              </a:extLst>
            </a:blip>
            <a:stretch>
              <a:fillRect/>
            </a:stretch>
          </p:blipFill>
          <p:spPr>
            <a:xfrm>
              <a:off x="-3331149" y="2129337"/>
              <a:ext cx="1758372" cy="1323951"/>
            </a:xfrm>
            <a:prstGeom prst="rect">
              <a:avLst/>
            </a:prstGeom>
            <a:ln w="28575">
              <a:solidFill>
                <a:schemeClr val="tx1"/>
              </a:solidFill>
            </a:ln>
          </p:spPr>
        </p:pic>
        <p:sp>
          <p:nvSpPr>
            <p:cNvPr id="78" name="TextBox 77">
              <a:extLst>
                <a:ext uri="{FF2B5EF4-FFF2-40B4-BE49-F238E27FC236}">
                  <a16:creationId xmlns:a16="http://schemas.microsoft.com/office/drawing/2014/main" id="{850B7C05-1736-427D-B0BE-C29035A95685}"/>
                </a:ext>
              </a:extLst>
            </p:cNvPr>
            <p:cNvSpPr txBox="1"/>
            <p:nvPr/>
          </p:nvSpPr>
          <p:spPr>
            <a:xfrm>
              <a:off x="-3329909" y="2128712"/>
              <a:ext cx="666635" cy="222264"/>
            </a:xfrm>
            <a:prstGeom prst="rect">
              <a:avLst/>
            </a:prstGeom>
            <a:solidFill>
              <a:schemeClr val="bg1"/>
            </a:solidFill>
          </p:spPr>
          <p:txBody>
            <a:bodyPr wrap="square" rtlCol="0">
              <a:spAutoFit/>
            </a:bodyPr>
            <a:lstStyle/>
            <a:p>
              <a:pPr algn="ctr"/>
              <a:r>
                <a:rPr lang="en-US" sz="1400" b="1" dirty="0">
                  <a:latin typeface="Arial" panose="020B0604020202020204" pitchFamily="34" charset="0"/>
                  <a:cs typeface="Arial" panose="020B0604020202020204" pitchFamily="34" charset="0"/>
                </a:rPr>
                <a:t>Injured</a:t>
              </a:r>
            </a:p>
          </p:txBody>
        </p:sp>
        <p:sp>
          <p:nvSpPr>
            <p:cNvPr id="79" name="TextBox 78">
              <a:extLst>
                <a:ext uri="{FF2B5EF4-FFF2-40B4-BE49-F238E27FC236}">
                  <a16:creationId xmlns:a16="http://schemas.microsoft.com/office/drawing/2014/main" id="{BEF907E5-1003-4AC5-88A6-CBB11B3A974C}"/>
                </a:ext>
              </a:extLst>
            </p:cNvPr>
            <p:cNvSpPr txBox="1"/>
            <p:nvPr/>
          </p:nvSpPr>
          <p:spPr>
            <a:xfrm>
              <a:off x="-4377681" y="3216115"/>
              <a:ext cx="1061694" cy="222264"/>
            </a:xfrm>
            <a:prstGeom prst="rect">
              <a:avLst/>
            </a:prstGeom>
            <a:noFill/>
            <a:ln>
              <a:noFill/>
            </a:ln>
          </p:spPr>
          <p:txBody>
            <a:bodyPr wrap="square" rtlCol="0">
              <a:spAutoFit/>
            </a:bodyPr>
            <a:lstStyle/>
            <a:p>
              <a:pPr algn="ctr"/>
              <a:r>
                <a:rPr lang="en-US" sz="1400" b="1" dirty="0">
                  <a:latin typeface="Arial" panose="020B0604020202020204" pitchFamily="34" charset="0"/>
                  <a:cs typeface="Arial" panose="020B0604020202020204" pitchFamily="34" charset="0"/>
                </a:rPr>
                <a:t>200 µm</a:t>
              </a:r>
            </a:p>
          </p:txBody>
        </p:sp>
      </p:grpSp>
      <p:pic>
        <p:nvPicPr>
          <p:cNvPr id="3" name="Picture 2">
            <a:extLst>
              <a:ext uri="{FF2B5EF4-FFF2-40B4-BE49-F238E27FC236}">
                <a16:creationId xmlns:a16="http://schemas.microsoft.com/office/drawing/2014/main" id="{3AAEC247-7A39-3AF9-49AD-83F5A10F99C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75579" y="4710753"/>
            <a:ext cx="5360584" cy="2103120"/>
          </a:xfrm>
          <a:prstGeom prst="rect">
            <a:avLst/>
          </a:prstGeom>
        </p:spPr>
      </p:pic>
      <p:pic>
        <p:nvPicPr>
          <p:cNvPr id="9" name="Picture 8">
            <a:extLst>
              <a:ext uri="{FF2B5EF4-FFF2-40B4-BE49-F238E27FC236}">
                <a16:creationId xmlns:a16="http://schemas.microsoft.com/office/drawing/2014/main" id="{8105DE29-C459-6D4F-F670-53DB4B6D3A3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400098" y="4450917"/>
            <a:ext cx="4998558" cy="2362955"/>
          </a:xfrm>
          <a:prstGeom prst="rect">
            <a:avLst/>
          </a:prstGeom>
        </p:spPr>
      </p:pic>
    </p:spTree>
    <p:extLst>
      <p:ext uri="{BB962C8B-B14F-4D97-AF65-F5344CB8AC3E}">
        <p14:creationId xmlns:p14="http://schemas.microsoft.com/office/powerpoint/2010/main" val="594324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 fill="hold"/>
                                        <p:tgtEl>
                                          <p:spTgt spid="2">
                                            <p:txEl>
                                              <p:pRg st="4" end="4"/>
                                            </p:txEl>
                                          </p:spTgt>
                                        </p:tgtEl>
                                        <p:attrNameLst>
                                          <p:attrName>style.color</p:attrName>
                                        </p:attrNameLst>
                                      </p:cBhvr>
                                      <p:to>
                                        <a:srgbClr val="BFBFBF"/>
                                      </p:to>
                                    </p:animClr>
                                  </p:childTnLst>
                                </p:cTn>
                              </p:par>
                              <p:par>
                                <p:cTn id="7" presetID="3" presetClass="emph" presetSubtype="2" fill="hold" nodeType="withEffect">
                                  <p:stCondLst>
                                    <p:cond delay="0"/>
                                  </p:stCondLst>
                                  <p:childTnLst>
                                    <p:animClr clrSpc="rgb" dir="cw">
                                      <p:cBhvr override="childStyle">
                                        <p:cTn id="8" dur="100" fill="hold"/>
                                        <p:tgtEl>
                                          <p:spTgt spid="2">
                                            <p:txEl>
                                              <p:pRg st="5" end="5"/>
                                            </p:txEl>
                                          </p:spTgt>
                                        </p:tgtEl>
                                        <p:attrNameLst>
                                          <p:attrName>style.color</p:attrName>
                                        </p:attrNameLst>
                                      </p:cBhvr>
                                      <p:to>
                                        <a:srgbClr val="BFBFBF"/>
                                      </p:to>
                                    </p:animClr>
                                  </p:childTnLst>
                                </p:cTn>
                              </p:par>
                              <p:par>
                                <p:cTn id="9" presetID="1" presetClass="exit" presetSubtype="0" fill="hold" nodeType="withEffect">
                                  <p:stCondLst>
                                    <p:cond delay="0"/>
                                  </p:stCondLst>
                                  <p:childTnLst>
                                    <p:set>
                                      <p:cBhvr>
                                        <p:cTn id="10" dur="1" fill="hold">
                                          <p:stCondLst>
                                            <p:cond delay="0"/>
                                          </p:stCondLst>
                                        </p:cTn>
                                        <p:tgtEl>
                                          <p:spTgt spid="6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066AC8-3603-44CB-A0CA-830B25B0A808}"/>
              </a:ext>
            </a:extLst>
          </p:cNvPr>
          <p:cNvSpPr>
            <a:spLocks noGrp="1"/>
          </p:cNvSpPr>
          <p:nvPr>
            <p:ph sz="quarter" idx="10"/>
          </p:nvPr>
        </p:nvSpPr>
        <p:spPr>
          <a:xfrm>
            <a:off x="2077834" y="1190169"/>
            <a:ext cx="8247698" cy="5249762"/>
          </a:xfrm>
        </p:spPr>
        <p:txBody>
          <a:bodyPr>
            <a:noAutofit/>
          </a:bodyPr>
          <a:lstStyle/>
          <a:p>
            <a:pPr marL="347472" indent="-347472">
              <a:spcBef>
                <a:spcPts val="0"/>
              </a:spcBef>
            </a:pPr>
            <a:r>
              <a:rPr lang="en-US" sz="2000" dirty="0"/>
              <a:t>Developed the </a:t>
            </a:r>
            <a:r>
              <a:rPr lang="en-US" sz="2000" u="sng" dirty="0"/>
              <a:t>first</a:t>
            </a:r>
            <a:r>
              <a:rPr lang="en-US" sz="2000" dirty="0"/>
              <a:t> animal model of persistent post-traumatic elbow contracture which mimics the human condition</a:t>
            </a:r>
            <a:endParaRPr lang="en-US" sz="2000" baseline="30000" dirty="0"/>
          </a:p>
          <a:p>
            <a:pPr marL="347472" indent="-347472">
              <a:spcBef>
                <a:spcPts val="0"/>
              </a:spcBef>
              <a:buNone/>
              <a:tabLst>
                <a:tab pos="344488" algn="l"/>
              </a:tabLst>
            </a:pPr>
            <a:r>
              <a:rPr lang="en-US" sz="1600" i="1" baseline="30000" dirty="0"/>
              <a:t>	</a:t>
            </a:r>
            <a:r>
              <a:rPr lang="en-US" sz="1400" i="1" dirty="0"/>
              <a:t>(Lake+ JOR 2016, Dunham+ JSES 2017, Dunham+ JBME 2017)</a:t>
            </a:r>
          </a:p>
          <a:p>
            <a:pPr marL="347472" indent="-347472">
              <a:spcBef>
                <a:spcPts val="0"/>
              </a:spcBef>
            </a:pPr>
            <a:r>
              <a:rPr lang="en-US" sz="2000" dirty="0"/>
              <a:t>Identified the soft tissues which contribute to persistent elbow contracture</a:t>
            </a:r>
            <a:endParaRPr lang="en-US" sz="2000" baseline="30000" dirty="0"/>
          </a:p>
          <a:p>
            <a:pPr marL="347472" indent="-347472">
              <a:spcBef>
                <a:spcPts val="0"/>
              </a:spcBef>
              <a:buNone/>
              <a:tabLst>
                <a:tab pos="344488" algn="l"/>
              </a:tabLst>
            </a:pPr>
            <a:r>
              <a:rPr lang="en-US" sz="1600" i="1" dirty="0"/>
              <a:t>	</a:t>
            </a:r>
            <a:r>
              <a:rPr lang="en-US" sz="1400" i="1" dirty="0"/>
              <a:t>(Dunham+ JBJS 2019)</a:t>
            </a:r>
            <a:endParaRPr lang="en-US" sz="1400" i="1" baseline="30000" dirty="0"/>
          </a:p>
          <a:p>
            <a:pPr marL="347472" indent="-347472">
              <a:spcBef>
                <a:spcPts val="0"/>
              </a:spcBef>
            </a:pPr>
            <a:r>
              <a:rPr lang="en-US" sz="2000" dirty="0"/>
              <a:t>Confirmed with physiological testing that muscle is not a permanent contributor to elbow contracture</a:t>
            </a:r>
            <a:endParaRPr lang="en-US" sz="2000" baseline="30000" dirty="0"/>
          </a:p>
          <a:p>
            <a:pPr marL="347472" indent="-347472">
              <a:spcBef>
                <a:spcPts val="0"/>
              </a:spcBef>
              <a:buNone/>
              <a:tabLst>
                <a:tab pos="344488" algn="l"/>
              </a:tabLst>
            </a:pPr>
            <a:r>
              <a:rPr lang="en-US" sz="1600" i="1" dirty="0"/>
              <a:t>	</a:t>
            </a:r>
            <a:r>
              <a:rPr lang="en-US" sz="1400" i="1" dirty="0"/>
              <a:t>(Dunham+ Muscle Nerve 2018)</a:t>
            </a:r>
          </a:p>
          <a:p>
            <a:pPr marL="347472" indent="-347472">
              <a:spcBef>
                <a:spcPts val="0"/>
              </a:spcBef>
            </a:pPr>
            <a:r>
              <a:rPr lang="en-US" sz="2000" dirty="0"/>
              <a:t>Identified that anterior capsule fibrosis and lateral collateral ligament hypertrophy contribute to mechanical joint deficiency</a:t>
            </a:r>
          </a:p>
          <a:p>
            <a:pPr marL="0" indent="0">
              <a:spcBef>
                <a:spcPts val="0"/>
              </a:spcBef>
              <a:buNone/>
            </a:pPr>
            <a:r>
              <a:rPr lang="en-US" sz="2000" i="1" dirty="0"/>
              <a:t>       </a:t>
            </a:r>
            <a:r>
              <a:rPr lang="en-US" sz="1400" i="1" dirty="0"/>
              <a:t>(Dunham+ CORR 2018, Dunham+ JOR 2021)</a:t>
            </a:r>
            <a:endParaRPr lang="en-US" sz="2000" dirty="0"/>
          </a:p>
          <a:p>
            <a:pPr marL="347472" indent="-347472">
              <a:spcBef>
                <a:spcPts val="0"/>
              </a:spcBef>
            </a:pPr>
            <a:r>
              <a:rPr lang="en-US" sz="2000" dirty="0"/>
              <a:t>Observed changes in ectopic calcification within soft tissues that may be contributing to stiffness and motion loss</a:t>
            </a:r>
            <a:br>
              <a:rPr lang="en-US" sz="2000" dirty="0"/>
            </a:br>
            <a:r>
              <a:rPr lang="en-US" sz="1400" i="1" dirty="0"/>
              <a:t>(Reiter+ JOR 2021)</a:t>
            </a:r>
            <a:endParaRPr lang="en-US" sz="2000" dirty="0"/>
          </a:p>
          <a:p>
            <a:pPr marL="347472" indent="-347472">
              <a:spcBef>
                <a:spcPts val="0"/>
              </a:spcBef>
              <a:buNone/>
              <a:tabLst>
                <a:tab pos="344488" algn="l"/>
              </a:tabLst>
            </a:pPr>
            <a:r>
              <a:rPr lang="en-US" sz="2000" dirty="0"/>
              <a:t>	</a:t>
            </a:r>
            <a:endParaRPr lang="en-US" sz="1400" i="1" dirty="0"/>
          </a:p>
          <a:p>
            <a:pPr marL="0" indent="0">
              <a:spcBef>
                <a:spcPts val="0"/>
              </a:spcBef>
              <a:buNone/>
            </a:pPr>
            <a:endParaRPr lang="en-US" sz="2000" dirty="0"/>
          </a:p>
        </p:txBody>
      </p:sp>
      <p:sp>
        <p:nvSpPr>
          <p:cNvPr id="5" name="Text Placeholder 3">
            <a:extLst>
              <a:ext uri="{FF2B5EF4-FFF2-40B4-BE49-F238E27FC236}">
                <a16:creationId xmlns:a16="http://schemas.microsoft.com/office/drawing/2014/main" id="{46646765-7749-49A0-9B32-74CD302BAA9B}"/>
              </a:ext>
            </a:extLst>
          </p:cNvPr>
          <p:cNvSpPr>
            <a:spLocks noGrp="1"/>
          </p:cNvSpPr>
          <p:nvPr>
            <p:ph type="body" sz="quarter" idx="15"/>
          </p:nvPr>
        </p:nvSpPr>
        <p:spPr>
          <a:xfrm>
            <a:off x="2860217" y="96309"/>
            <a:ext cx="6471567" cy="859848"/>
          </a:xfrm>
        </p:spPr>
        <p:txBody>
          <a:bodyPr>
            <a:normAutofit/>
          </a:bodyPr>
          <a:lstStyle/>
          <a:p>
            <a:r>
              <a:rPr lang="en-US" b="1" dirty="0"/>
              <a:t>Preclinical Model of PTJC</a:t>
            </a:r>
          </a:p>
        </p:txBody>
      </p:sp>
      <p:pic>
        <p:nvPicPr>
          <p:cNvPr id="3" name="Picture 2">
            <a:extLst>
              <a:ext uri="{FF2B5EF4-FFF2-40B4-BE49-F238E27FC236}">
                <a16:creationId xmlns:a16="http://schemas.microsoft.com/office/drawing/2014/main" id="{416A9C98-5250-0A5B-2C8C-B6B84E8C57C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83778" y="5244242"/>
            <a:ext cx="4579998" cy="1613758"/>
          </a:xfrm>
          <a:prstGeom prst="rect">
            <a:avLst/>
          </a:prstGeom>
        </p:spPr>
      </p:pic>
    </p:spTree>
    <p:extLst>
      <p:ext uri="{BB962C8B-B14F-4D97-AF65-F5344CB8AC3E}">
        <p14:creationId xmlns:p14="http://schemas.microsoft.com/office/powerpoint/2010/main" val="120168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2">
                                            <p:txEl>
                                              <p:pRg st="0" end="0"/>
                                            </p:txEl>
                                          </p:spTgt>
                                        </p:tgtEl>
                                        <p:attrNameLst>
                                          <p:attrName>style.opacity</p:attrName>
                                        </p:attrNameLst>
                                      </p:cBhvr>
                                      <p:to>
                                        <p:strVal val="0.5"/>
                                      </p:to>
                                    </p:set>
                                    <p:animEffect filter="image" prLst="opacity: 0.5">
                                      <p:cBhvr rctx="IE">
                                        <p:cTn id="7" dur="indefinite"/>
                                        <p:tgtEl>
                                          <p:spTgt spid="2">
                                            <p:txEl>
                                              <p:pRg st="0" end="0"/>
                                            </p:txEl>
                                          </p:spTgt>
                                        </p:tgtEl>
                                      </p:cBhvr>
                                    </p:animEffect>
                                  </p:childTnLst>
                                </p:cTn>
                              </p:par>
                              <p:par>
                                <p:cTn id="8" presetID="9" presetClass="emph" presetSubtype="0" nodeType="withEffect">
                                  <p:stCondLst>
                                    <p:cond delay="0"/>
                                  </p:stCondLst>
                                  <p:childTnLst>
                                    <p:set>
                                      <p:cBhvr>
                                        <p:cTn id="9" dur="indefinite"/>
                                        <p:tgtEl>
                                          <p:spTgt spid="2">
                                            <p:txEl>
                                              <p:pRg st="1" end="1"/>
                                            </p:txEl>
                                          </p:spTgt>
                                        </p:tgtEl>
                                        <p:attrNameLst>
                                          <p:attrName>style.opacity</p:attrName>
                                        </p:attrNameLst>
                                      </p:cBhvr>
                                      <p:to>
                                        <p:strVal val="0.5"/>
                                      </p:to>
                                    </p:set>
                                    <p:animEffect filter="image" prLst="opacity: 0.5">
                                      <p:cBhvr rctx="IE">
                                        <p:cTn id="10" dur="indefinite"/>
                                        <p:tgtEl>
                                          <p:spTgt spid="2">
                                            <p:txEl>
                                              <p:pRg st="1" end="1"/>
                                            </p:txEl>
                                          </p:spTgt>
                                        </p:tgtEl>
                                      </p:cBhvr>
                                    </p:animEffect>
                                  </p:childTnLst>
                                </p:cTn>
                              </p:par>
                              <p:par>
                                <p:cTn id="11" presetID="9" presetClass="emph" presetSubtype="0" nodeType="withEffect">
                                  <p:stCondLst>
                                    <p:cond delay="0"/>
                                  </p:stCondLst>
                                  <p:childTnLst>
                                    <p:set>
                                      <p:cBhvr>
                                        <p:cTn id="12" dur="indefinite"/>
                                        <p:tgtEl>
                                          <p:spTgt spid="2">
                                            <p:txEl>
                                              <p:pRg st="2" end="2"/>
                                            </p:txEl>
                                          </p:spTgt>
                                        </p:tgtEl>
                                        <p:attrNameLst>
                                          <p:attrName>style.opacity</p:attrName>
                                        </p:attrNameLst>
                                      </p:cBhvr>
                                      <p:to>
                                        <p:strVal val="0.5"/>
                                      </p:to>
                                    </p:set>
                                    <p:animEffect filter="image" prLst="opacity: 0.5">
                                      <p:cBhvr rctx="IE">
                                        <p:cTn id="13" dur="indefinite"/>
                                        <p:tgtEl>
                                          <p:spTgt spid="2">
                                            <p:txEl>
                                              <p:pRg st="2" end="2"/>
                                            </p:txEl>
                                          </p:spTgt>
                                        </p:tgtEl>
                                      </p:cBhvr>
                                    </p:animEffect>
                                  </p:childTnLst>
                                </p:cTn>
                              </p:par>
                              <p:par>
                                <p:cTn id="14" presetID="9" presetClass="emph" presetSubtype="0" nodeType="withEffect">
                                  <p:stCondLst>
                                    <p:cond delay="0"/>
                                  </p:stCondLst>
                                  <p:childTnLst>
                                    <p:set>
                                      <p:cBhvr>
                                        <p:cTn id="15" dur="indefinite"/>
                                        <p:tgtEl>
                                          <p:spTgt spid="2">
                                            <p:txEl>
                                              <p:pRg st="3" end="3"/>
                                            </p:txEl>
                                          </p:spTgt>
                                        </p:tgtEl>
                                        <p:attrNameLst>
                                          <p:attrName>style.opacity</p:attrName>
                                        </p:attrNameLst>
                                      </p:cBhvr>
                                      <p:to>
                                        <p:strVal val="0.5"/>
                                      </p:to>
                                    </p:set>
                                    <p:animEffect filter="image" prLst="opacity: 0.5">
                                      <p:cBhvr rctx="IE">
                                        <p:cTn id="16" dur="indefinite"/>
                                        <p:tgtEl>
                                          <p:spTgt spid="2">
                                            <p:txEl>
                                              <p:pRg st="3" end="3"/>
                                            </p:txEl>
                                          </p:spTgt>
                                        </p:tgtEl>
                                      </p:cBhvr>
                                    </p:animEffect>
                                  </p:childTnLst>
                                </p:cTn>
                              </p:par>
                              <p:par>
                                <p:cTn id="17" presetID="9" presetClass="emph" presetSubtype="0" nodeType="withEffect">
                                  <p:stCondLst>
                                    <p:cond delay="0"/>
                                  </p:stCondLst>
                                  <p:childTnLst>
                                    <p:set>
                                      <p:cBhvr>
                                        <p:cTn id="18" dur="indefinite"/>
                                        <p:tgtEl>
                                          <p:spTgt spid="2">
                                            <p:txEl>
                                              <p:pRg st="4" end="4"/>
                                            </p:txEl>
                                          </p:spTgt>
                                        </p:tgtEl>
                                        <p:attrNameLst>
                                          <p:attrName>style.opacity</p:attrName>
                                        </p:attrNameLst>
                                      </p:cBhvr>
                                      <p:to>
                                        <p:strVal val="0.5"/>
                                      </p:to>
                                    </p:set>
                                    <p:animEffect filter="image" prLst="opacity: 0.5">
                                      <p:cBhvr rctx="IE">
                                        <p:cTn id="19" dur="indefinite"/>
                                        <p:tgtEl>
                                          <p:spTgt spid="2">
                                            <p:txEl>
                                              <p:pRg st="4" end="4"/>
                                            </p:txEl>
                                          </p:spTgt>
                                        </p:tgtEl>
                                      </p:cBhvr>
                                    </p:animEffect>
                                  </p:childTnLst>
                                </p:cTn>
                              </p:par>
                              <p:par>
                                <p:cTn id="20" presetID="9" presetClass="emph" presetSubtype="0" nodeType="withEffect">
                                  <p:stCondLst>
                                    <p:cond delay="0"/>
                                  </p:stCondLst>
                                  <p:childTnLst>
                                    <p:set>
                                      <p:cBhvr>
                                        <p:cTn id="21" dur="indefinite"/>
                                        <p:tgtEl>
                                          <p:spTgt spid="2">
                                            <p:txEl>
                                              <p:pRg st="5" end="5"/>
                                            </p:txEl>
                                          </p:spTgt>
                                        </p:tgtEl>
                                        <p:attrNameLst>
                                          <p:attrName>style.opacity</p:attrName>
                                        </p:attrNameLst>
                                      </p:cBhvr>
                                      <p:to>
                                        <p:strVal val="0.5"/>
                                      </p:to>
                                    </p:set>
                                    <p:animEffect filter="image" prLst="opacity: 0.5">
                                      <p:cBhvr rctx="IE">
                                        <p:cTn id="22" dur="indefinite"/>
                                        <p:tgtEl>
                                          <p:spTgt spid="2">
                                            <p:txEl>
                                              <p:pRg st="5" end="5"/>
                                            </p:txEl>
                                          </p:spTgt>
                                        </p:tgtEl>
                                      </p:cBhvr>
                                    </p:animEffect>
                                  </p:childTnLst>
                                </p:cTn>
                              </p:par>
                              <p:par>
                                <p:cTn id="23" presetID="9" presetClass="emph" presetSubtype="0" nodeType="withEffect">
                                  <p:stCondLst>
                                    <p:cond delay="0"/>
                                  </p:stCondLst>
                                  <p:childTnLst>
                                    <p:set>
                                      <p:cBhvr>
                                        <p:cTn id="24" dur="indefinite"/>
                                        <p:tgtEl>
                                          <p:spTgt spid="2">
                                            <p:txEl>
                                              <p:pRg st="6" end="6"/>
                                            </p:txEl>
                                          </p:spTgt>
                                        </p:tgtEl>
                                        <p:attrNameLst>
                                          <p:attrName>style.opacity</p:attrName>
                                        </p:attrNameLst>
                                      </p:cBhvr>
                                      <p:to>
                                        <p:strVal val="0.5"/>
                                      </p:to>
                                    </p:set>
                                    <p:animEffect filter="image" prLst="opacity: 0.5">
                                      <p:cBhvr rctx="IE">
                                        <p:cTn id="25" dur="indefinite"/>
                                        <p:tgtEl>
                                          <p:spTgt spid="2">
                                            <p:txEl>
                                              <p:pRg st="6" end="6"/>
                                            </p:txEl>
                                          </p:spTgt>
                                        </p:tgtEl>
                                      </p:cBhvr>
                                    </p:animEffect>
                                  </p:childTnLst>
                                </p:cTn>
                              </p:par>
                              <p:par>
                                <p:cTn id="26" presetID="9" presetClass="emph" presetSubtype="0" nodeType="withEffect">
                                  <p:stCondLst>
                                    <p:cond delay="0"/>
                                  </p:stCondLst>
                                  <p:childTnLst>
                                    <p:set>
                                      <p:cBhvr>
                                        <p:cTn id="27" dur="indefinite"/>
                                        <p:tgtEl>
                                          <p:spTgt spid="2">
                                            <p:txEl>
                                              <p:pRg st="7" end="7"/>
                                            </p:txEl>
                                          </p:spTgt>
                                        </p:tgtEl>
                                        <p:attrNameLst>
                                          <p:attrName>style.opacity</p:attrName>
                                        </p:attrNameLst>
                                      </p:cBhvr>
                                      <p:to>
                                        <p:strVal val="0.5"/>
                                      </p:to>
                                    </p:set>
                                    <p:animEffect filter="image" prLst="opacity: 0.5">
                                      <p:cBhvr rctx="IE">
                                        <p:cTn id="28" dur="indefinite"/>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chor="ctr">
        <a:noAutofit/>
      </a:bodyPr>
      <a:lstStyle>
        <a:defPPr>
          <a:defRPr sz="4200" b="1" dirty="0" smtClean="0">
            <a:solidFill>
              <a:srgbClr val="80061B"/>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77821</TotalTime>
  <Words>3179</Words>
  <Application>Microsoft Macintosh PowerPoint</Application>
  <PresentationFormat>Widescreen</PresentationFormat>
  <Paragraphs>595</Paragraphs>
  <Slides>35</Slides>
  <Notes>24</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-apple-system</vt:lpstr>
      <vt:lpstr>Arial</vt:lpstr>
      <vt:lpstr>Calibri</vt:lpstr>
      <vt:lpstr>Helvetica Neue</vt:lpstr>
      <vt:lpstr>sohne</vt:lpstr>
      <vt:lpstr>Times New Roman</vt:lpstr>
      <vt:lpstr>Wingdings</vt:lpstr>
      <vt:lpstr>Office Theme</vt:lpstr>
      <vt:lpstr>Machine Learning-Based Analysis of Cells and Tissues following Joint Injury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Washington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Michael David</dc:creator>
  <cp:lastModifiedBy>Lake, Spencer</cp:lastModifiedBy>
  <cp:revision>1618</cp:revision>
  <dcterms:created xsi:type="dcterms:W3CDTF">2013-10-11T00:48:16Z</dcterms:created>
  <dcterms:modified xsi:type="dcterms:W3CDTF">2024-09-13T17:43:28Z</dcterms:modified>
</cp:coreProperties>
</file>